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28"/>
  </p:notesMasterIdLst>
  <p:sldIdLst>
    <p:sldId id="393" r:id="rId3"/>
    <p:sldId id="680" r:id="rId4"/>
    <p:sldId id="694" r:id="rId5"/>
    <p:sldId id="696" r:id="rId6"/>
    <p:sldId id="653" r:id="rId7"/>
    <p:sldId id="433" r:id="rId8"/>
    <p:sldId id="436" r:id="rId9"/>
    <p:sldId id="699" r:id="rId10"/>
    <p:sldId id="701" r:id="rId11"/>
    <p:sldId id="709" r:id="rId12"/>
    <p:sldId id="706" r:id="rId13"/>
    <p:sldId id="702" r:id="rId14"/>
    <p:sldId id="700" r:id="rId15"/>
    <p:sldId id="435" r:id="rId16"/>
    <p:sldId id="438" r:id="rId17"/>
    <p:sldId id="440" r:id="rId18"/>
    <p:sldId id="441" r:id="rId19"/>
    <p:sldId id="707" r:id="rId20"/>
    <p:sldId id="708" r:id="rId21"/>
    <p:sldId id="697" r:id="rId22"/>
    <p:sldId id="704" r:id="rId23"/>
    <p:sldId id="705" r:id="rId24"/>
    <p:sldId id="664" r:id="rId25"/>
    <p:sldId id="663" r:id="rId26"/>
    <p:sldId id="65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EF0F21-101C-BD78-2057-BA85119B31E4}" name="Shelley, Walter (OCFS)" initials="SW(" userId="S::Walter.Shelley2@ocfs.ny.gov::a6668196-8c9d-48b8-831b-c0b15933f94b" providerId="AD"/>
  <p188:author id="{281D3F2A-9DA7-F968-DFB9-EBFBFE88473C}" name="Kirkland, Kristen (OCFS)" initials="K(" userId="S::kristen.kirkland@ocfs.ny.gov::edad94fb-a2ca-4d5f-ba13-bf93dbcda61a" providerId="AD"/>
  <p188:author id="{EE01636E-B1E8-C438-8ABA-688EB5B96678}" name="Berman, Ava (OCFS)" initials="B(" userId="S::ava.berman@ocfs.ny.gov::8dce3341-4b3f-4d6d-893e-e99bac1f3766" providerId="AD"/>
  <p188:author id="{D1F090F0-3AB1-42DA-6E29-E476D752C5CC}" name="Shelley, Walter (OCFS)" initials="S(" userId="S::walter.shelley2@ocfs.ny.gov::a6668196-8c9d-48b8-831b-c0b15933f94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575" autoAdjust="0"/>
  </p:normalViewPr>
  <p:slideViewPr>
    <p:cSldViewPr snapToGrid="0">
      <p:cViewPr varScale="1">
        <p:scale>
          <a:sx n="70" d="100"/>
          <a:sy n="70" d="100"/>
        </p:scale>
        <p:origin x="2118" y="4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t3247\Desktop\New%20Example%20for%20April%20CQI%20examp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t3247\Desktop\New%20Example%20for%20April%20CQI%20exampl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cap="all" spc="100" normalizeH="0" baseline="0">
                <a:solidFill>
                  <a:srgbClr val="002060"/>
                </a:solidFill>
                <a:latin typeface="Arial" panose="020B0604020202020204" pitchFamily="34" charset="0"/>
                <a:ea typeface="+mn-ea"/>
                <a:cs typeface="Arial" panose="020B0604020202020204" pitchFamily="34" charset="0"/>
              </a:defRPr>
            </a:pPr>
            <a:r>
              <a:rPr lang="en-US" sz="3200" dirty="0"/>
              <a:t>Percent PC1 with Service Plan </a:t>
            </a:r>
          </a:p>
        </c:rich>
      </c:tx>
      <c:layout>
        <c:manualLayout>
          <c:xMode val="edge"/>
          <c:yMode val="edge"/>
          <c:x val="0.16638307144785935"/>
          <c:y val="4.5812602900644366E-2"/>
        </c:manualLayout>
      </c:layout>
      <c:overlay val="0"/>
      <c:spPr>
        <a:noFill/>
        <a:ln>
          <a:noFill/>
        </a:ln>
        <a:effectLst/>
      </c:spPr>
      <c:txPr>
        <a:bodyPr rot="0" spcFirstLastPara="1" vertOverflow="ellipsis" vert="horz" wrap="square" anchor="ctr" anchorCtr="1"/>
        <a:lstStyle/>
        <a:p>
          <a:pPr>
            <a:defRPr sz="3200" b="1" i="0" u="none" strike="noStrike" kern="1200" cap="all" spc="100" normalizeH="0" baseline="0">
              <a:solidFill>
                <a:srgbClr val="00206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5462965283516083E-2"/>
          <c:y val="0.15035976367571977"/>
          <c:w val="0.9745370347164839"/>
          <c:h val="0.56305110662156566"/>
        </c:manualLayout>
      </c:layout>
      <c:lineChart>
        <c:grouping val="standard"/>
        <c:varyColors val="0"/>
        <c:ser>
          <c:idx val="0"/>
          <c:order val="0"/>
          <c:spPr>
            <a:ln w="25400" cap="rnd">
              <a:solidFill>
                <a:schemeClr val="lt1"/>
              </a:solidFill>
              <a:round/>
            </a:ln>
            <a:effectLst>
              <a:outerShdw dist="25400" dir="2700000" algn="tl" rotWithShape="0">
                <a:schemeClr val="accent1"/>
              </a:outerShdw>
            </a:effectLst>
          </c:spPr>
          <c:marker>
            <c:symbol val="none"/>
          </c:marker>
          <c:dLbls>
            <c:spPr>
              <a:solidFill>
                <a:schemeClr val="bg1"/>
              </a:solidFill>
              <a:ln>
                <a:noFill/>
              </a:ln>
              <a:effectLst/>
            </c:spPr>
            <c:txPr>
              <a:bodyPr rot="0" spcFirstLastPara="1" vertOverflow="ellipsis" vert="horz" wrap="square" anchor="ctr" anchorCtr="1"/>
              <a:lstStyle/>
              <a:p>
                <a:pPr>
                  <a:defRPr sz="32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Sheet3!$A$1:$E$1</c:f>
              <c:strCache>
                <c:ptCount val="5"/>
                <c:pt idx="0">
                  <c:v>June</c:v>
                </c:pt>
                <c:pt idx="1">
                  <c:v>CHSR Session and Change Plan</c:v>
                </c:pt>
                <c:pt idx="2">
                  <c:v>July</c:v>
                </c:pt>
                <c:pt idx="3">
                  <c:v>Bi-Weekly Reminder &amp; Retroactive Entering </c:v>
                </c:pt>
                <c:pt idx="4">
                  <c:v>August</c:v>
                </c:pt>
              </c:strCache>
            </c:strRef>
          </c:cat>
          <c:val>
            <c:numRef>
              <c:f>Sheet3!$A$2:$E$2</c:f>
              <c:numCache>
                <c:formatCode>General</c:formatCode>
                <c:ptCount val="5"/>
                <c:pt idx="0" formatCode="0%">
                  <c:v>0.3</c:v>
                </c:pt>
                <c:pt idx="2" formatCode="0%">
                  <c:v>0.6</c:v>
                </c:pt>
                <c:pt idx="4" formatCode="0%">
                  <c:v>1</c:v>
                </c:pt>
              </c:numCache>
            </c:numRef>
          </c:val>
          <c:smooth val="0"/>
          <c:extLst>
            <c:ext xmlns:c16="http://schemas.microsoft.com/office/drawing/2014/chart" uri="{C3380CC4-5D6E-409C-BE32-E72D297353CC}">
              <c16:uniqueId val="{00000001-5062-4268-95C6-E0C72E5671C2}"/>
            </c:ext>
          </c:extLst>
        </c:ser>
        <c:dLbls>
          <c:dLblPos val="ctr"/>
          <c:showLegendKey val="0"/>
          <c:showVal val="1"/>
          <c:showCatName val="0"/>
          <c:showSerName val="0"/>
          <c:showPercent val="0"/>
          <c:showBubbleSize val="0"/>
        </c:dLbls>
        <c:dropLines>
          <c:spPr>
            <a:ln w="9525" cap="flat" cmpd="sng" algn="ctr">
              <a:solidFill>
                <a:srgbClr val="002060"/>
              </a:solidFill>
              <a:round/>
            </a:ln>
            <a:effectLst/>
          </c:spPr>
        </c:dropLines>
        <c:smooth val="0"/>
        <c:axId val="819462232"/>
        <c:axId val="819463216"/>
      </c:lineChart>
      <c:catAx>
        <c:axId val="8194622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900" b="1" i="0" u="none" strike="noStrike" kern="1200" spc="30" baseline="0">
                <a:solidFill>
                  <a:srgbClr val="002060"/>
                </a:solidFill>
                <a:latin typeface="Arial" panose="020B0604020202020204" pitchFamily="34" charset="0"/>
                <a:ea typeface="+mn-ea"/>
                <a:cs typeface="Arial" panose="020B0604020202020204" pitchFamily="34" charset="0"/>
              </a:defRPr>
            </a:pPr>
            <a:endParaRPr lang="en-US"/>
          </a:p>
        </c:txPr>
        <c:crossAx val="819463216"/>
        <c:crosses val="autoZero"/>
        <c:auto val="1"/>
        <c:lblAlgn val="ctr"/>
        <c:lblOffset val="100"/>
        <c:noMultiLvlLbl val="0"/>
      </c:catAx>
      <c:valAx>
        <c:axId val="819463216"/>
        <c:scaling>
          <c:orientation val="minMax"/>
        </c:scaling>
        <c:delete val="1"/>
        <c:axPos val="l"/>
        <c:numFmt formatCode="0%" sourceLinked="1"/>
        <c:majorTickMark val="none"/>
        <c:minorTickMark val="none"/>
        <c:tickLblPos val="nextTo"/>
        <c:crossAx val="819462232"/>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lt1">
          <a:lumMod val="85000"/>
        </a:schemeClr>
      </a:solidFill>
      <a:round/>
    </a:ln>
    <a:effectLst/>
  </c:spPr>
  <c:txPr>
    <a:bodyPr/>
    <a:lstStyle/>
    <a:p>
      <a:pPr>
        <a:defRPr>
          <a:solidFill>
            <a:srgbClr val="00206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rgbClr val="002060"/>
                </a:solidFill>
                <a:latin typeface="Arial" panose="020B0604020202020204" pitchFamily="34" charset="0"/>
                <a:ea typeface="+mn-ea"/>
                <a:cs typeface="Arial" panose="020B0604020202020204" pitchFamily="34" charset="0"/>
              </a:defRPr>
            </a:pPr>
            <a:r>
              <a:rPr lang="en-US" sz="3200" b="1" dirty="0"/>
              <a:t>Percent PC1 with Service Plan </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rgbClr val="00206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spPr>
            <a:ln w="25400" cap="rnd">
              <a:solidFill>
                <a:schemeClr val="lt1"/>
              </a:solidFill>
              <a:round/>
            </a:ln>
            <a:effectLst>
              <a:outerShdw dist="25400" dir="2700000" algn="tl" rotWithShape="0">
                <a:schemeClr val="accent1"/>
              </a:outerShdw>
            </a:effectLst>
          </c:spPr>
          <c:marker>
            <c:symbol val="none"/>
          </c:marker>
          <c:dLbls>
            <c:spPr>
              <a:solidFill>
                <a:schemeClr val="bg1"/>
              </a:solidFill>
              <a:ln>
                <a:noFill/>
              </a:ln>
              <a:effectLst/>
            </c:spPr>
            <c:txPr>
              <a:bodyPr rot="0" spcFirstLastPara="1" vertOverflow="ellipsis" vert="horz" wrap="square" anchor="ctr" anchorCtr="1"/>
              <a:lstStyle/>
              <a:p>
                <a:pPr>
                  <a:defRPr sz="32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Sheet4!$A$1:$G$1</c:f>
              <c:strCache>
                <c:ptCount val="7"/>
                <c:pt idx="0">
                  <c:v>June</c:v>
                </c:pt>
                <c:pt idx="1">
                  <c:v>CHSR Session and Service Plan</c:v>
                </c:pt>
                <c:pt idx="2">
                  <c:v>July</c:v>
                </c:pt>
                <c:pt idx="3">
                  <c:v>Supervisor Leaves</c:v>
                </c:pt>
                <c:pt idx="4">
                  <c:v>August</c:v>
                </c:pt>
                <c:pt idx="5">
                  <c:v>New Supervisor Receives Change Plan</c:v>
                </c:pt>
                <c:pt idx="6">
                  <c:v>September</c:v>
                </c:pt>
              </c:strCache>
            </c:strRef>
          </c:cat>
          <c:val>
            <c:numRef>
              <c:f>Sheet4!$A$2:$G$2</c:f>
              <c:numCache>
                <c:formatCode>General</c:formatCode>
                <c:ptCount val="7"/>
                <c:pt idx="0" formatCode="0%">
                  <c:v>0.3</c:v>
                </c:pt>
                <c:pt idx="2" formatCode="0%">
                  <c:v>0.42</c:v>
                </c:pt>
                <c:pt idx="4" formatCode="0%">
                  <c:v>0.31</c:v>
                </c:pt>
                <c:pt idx="6" formatCode="0%">
                  <c:v>0.55000000000000004</c:v>
                </c:pt>
              </c:numCache>
            </c:numRef>
          </c:val>
          <c:smooth val="0"/>
          <c:extLst>
            <c:ext xmlns:c16="http://schemas.microsoft.com/office/drawing/2014/chart" uri="{C3380CC4-5D6E-409C-BE32-E72D297353CC}">
              <c16:uniqueId val="{00000001-0F70-40F6-A738-8D4F7A8B9A95}"/>
            </c:ext>
          </c:extLst>
        </c:ser>
        <c:dLbls>
          <c:dLblPos val="ctr"/>
          <c:showLegendKey val="0"/>
          <c:showVal val="1"/>
          <c:showCatName val="0"/>
          <c:showSerName val="0"/>
          <c:showPercent val="0"/>
          <c:showBubbleSize val="0"/>
        </c:dLbls>
        <c:dropLines>
          <c:spPr>
            <a:ln w="9525" cap="flat" cmpd="sng" algn="ctr">
              <a:solidFill>
                <a:srgbClr val="002060"/>
              </a:solidFill>
              <a:round/>
            </a:ln>
            <a:effectLst/>
          </c:spPr>
        </c:dropLines>
        <c:smooth val="0"/>
        <c:axId val="819462232"/>
        <c:axId val="819463216"/>
      </c:lineChart>
      <c:catAx>
        <c:axId val="8194622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900" b="1" i="0" u="none" strike="noStrike" kern="1200" spc="30" baseline="0">
                <a:solidFill>
                  <a:srgbClr val="002060"/>
                </a:solidFill>
                <a:latin typeface="Arial" panose="020B0604020202020204" pitchFamily="34" charset="0"/>
                <a:ea typeface="+mn-ea"/>
                <a:cs typeface="Arial" panose="020B0604020202020204" pitchFamily="34" charset="0"/>
              </a:defRPr>
            </a:pPr>
            <a:endParaRPr lang="en-US"/>
          </a:p>
        </c:txPr>
        <c:crossAx val="819463216"/>
        <c:crosses val="autoZero"/>
        <c:auto val="1"/>
        <c:lblAlgn val="ctr"/>
        <c:lblOffset val="100"/>
        <c:noMultiLvlLbl val="0"/>
      </c:catAx>
      <c:valAx>
        <c:axId val="819463216"/>
        <c:scaling>
          <c:orientation val="minMax"/>
        </c:scaling>
        <c:delete val="1"/>
        <c:axPos val="l"/>
        <c:numFmt formatCode="0%" sourceLinked="1"/>
        <c:majorTickMark val="none"/>
        <c:minorTickMark val="none"/>
        <c:tickLblPos val="nextTo"/>
        <c:crossAx val="819462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lt1">
          <a:lumMod val="85000"/>
        </a:schemeClr>
      </a:solidFill>
      <a:round/>
    </a:ln>
    <a:effectLst/>
  </c:spPr>
  <c:txPr>
    <a:bodyPr/>
    <a:lstStyle/>
    <a:p>
      <a:pPr>
        <a:defRPr b="1">
          <a:solidFill>
            <a:srgbClr val="00206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8">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330" kern="1200"/>
  </cs:chartArea>
  <cs:dataLabel>
    <cs:lnRef idx="0"/>
    <cs:fillRef idx="0">
      <cs:styleClr val="0"/>
    </cs:fillRef>
    <cs:effectRef idx="0"/>
    <cs:fontRef idx="minor">
      <a:schemeClr val="lt1"/>
    </cs:fontRef>
    <cs:spPr>
      <a:solidFill>
        <a:schemeClr val="phClr"/>
      </a:solidFill>
    </cs:spPr>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2758D2-0AEF-42B2-A696-69498EEB58BB}" type="doc">
      <dgm:prSet loTypeId="urn:microsoft.com/office/officeart/2005/8/layout/hProcess9" loCatId="process" qsTypeId="urn:microsoft.com/office/officeart/2005/8/quickstyle/simple1" qsCatId="simple" csTypeId="urn:microsoft.com/office/officeart/2005/8/colors/colorful4" csCatId="colorful" phldr="1"/>
      <dgm:spPr/>
    </dgm:pt>
    <dgm:pt modelId="{6A40B528-A376-4E01-87C2-5AF22F816A94}">
      <dgm:prSet phldrT="[Text]"/>
      <dgm:spPr/>
      <dgm:t>
        <a:bodyPr/>
        <a:lstStyle/>
        <a:p>
          <a:r>
            <a:rPr lang="en-US"/>
            <a:t>Form a CQI Team</a:t>
          </a:r>
        </a:p>
      </dgm:t>
    </dgm:pt>
    <dgm:pt modelId="{B4E62F9A-EFA2-4572-B0D4-18C73294560F}" type="parTrans" cxnId="{F2AB42FD-16FC-485C-AA02-8276D2BDD16F}">
      <dgm:prSet/>
      <dgm:spPr/>
      <dgm:t>
        <a:bodyPr/>
        <a:lstStyle/>
        <a:p>
          <a:endParaRPr lang="en-US"/>
        </a:p>
      </dgm:t>
    </dgm:pt>
    <dgm:pt modelId="{2BE5B34B-5212-4A4B-AB13-4B9B86C9AE5A}" type="sibTrans" cxnId="{F2AB42FD-16FC-485C-AA02-8276D2BDD16F}">
      <dgm:prSet/>
      <dgm:spPr/>
      <dgm:t>
        <a:bodyPr/>
        <a:lstStyle/>
        <a:p>
          <a:endParaRPr lang="en-US"/>
        </a:p>
      </dgm:t>
    </dgm:pt>
    <dgm:pt modelId="{306BD252-F460-4339-903F-8FD4CBAEF20A}">
      <dgm:prSet phldrT="[Text]"/>
      <dgm:spPr/>
      <dgm:t>
        <a:bodyPr/>
        <a:lstStyle/>
        <a:p>
          <a:r>
            <a:rPr lang="en-US"/>
            <a:t>Identify Improvement Area</a:t>
          </a:r>
        </a:p>
      </dgm:t>
    </dgm:pt>
    <dgm:pt modelId="{D3B804ED-9004-498D-BDA4-A4384C9D317E}" type="parTrans" cxnId="{45066CB3-33E8-4BA8-8981-2DBE09503314}">
      <dgm:prSet/>
      <dgm:spPr/>
      <dgm:t>
        <a:bodyPr/>
        <a:lstStyle/>
        <a:p>
          <a:endParaRPr lang="en-US"/>
        </a:p>
      </dgm:t>
    </dgm:pt>
    <dgm:pt modelId="{7AB5DA6A-8D61-46A9-A4A6-23C1202AC5A9}" type="sibTrans" cxnId="{45066CB3-33E8-4BA8-8981-2DBE09503314}">
      <dgm:prSet/>
      <dgm:spPr/>
      <dgm:t>
        <a:bodyPr/>
        <a:lstStyle/>
        <a:p>
          <a:endParaRPr lang="en-US"/>
        </a:p>
      </dgm:t>
    </dgm:pt>
    <dgm:pt modelId="{08977DFD-F693-4C12-8315-CFE2DCDA1F65}">
      <dgm:prSet phldrT="[Text]"/>
      <dgm:spPr/>
      <dgm:t>
        <a:bodyPr/>
        <a:lstStyle/>
        <a:p>
          <a:r>
            <a:rPr lang="en-US"/>
            <a:t>Plan-Do-Study-Act</a:t>
          </a:r>
        </a:p>
      </dgm:t>
    </dgm:pt>
    <dgm:pt modelId="{C7211453-D15F-4ADD-A7E9-C5F635A35CA9}" type="parTrans" cxnId="{49F645E1-C7C8-4FDC-986A-717853C2487A}">
      <dgm:prSet/>
      <dgm:spPr/>
      <dgm:t>
        <a:bodyPr/>
        <a:lstStyle/>
        <a:p>
          <a:endParaRPr lang="en-US"/>
        </a:p>
      </dgm:t>
    </dgm:pt>
    <dgm:pt modelId="{D5635CA4-82E0-4CF5-ABA1-975845AB4A60}" type="sibTrans" cxnId="{49F645E1-C7C8-4FDC-986A-717853C2487A}">
      <dgm:prSet/>
      <dgm:spPr/>
      <dgm:t>
        <a:bodyPr/>
        <a:lstStyle/>
        <a:p>
          <a:endParaRPr lang="en-US"/>
        </a:p>
      </dgm:t>
    </dgm:pt>
    <dgm:pt modelId="{5B5AF078-0ABE-4C73-8C38-9052E0720EA3}">
      <dgm:prSet phldrT="[Text]"/>
      <dgm:spPr/>
      <dgm:t>
        <a:bodyPr/>
        <a:lstStyle/>
        <a:p>
          <a:r>
            <a:rPr lang="en-US"/>
            <a:t>Lessons Learned</a:t>
          </a:r>
        </a:p>
      </dgm:t>
    </dgm:pt>
    <dgm:pt modelId="{4492EAE4-3497-4501-9707-39664E0E80A5}" type="parTrans" cxnId="{D487D8FB-CE3D-4D83-99B8-C9EB57677FA5}">
      <dgm:prSet/>
      <dgm:spPr/>
      <dgm:t>
        <a:bodyPr/>
        <a:lstStyle/>
        <a:p>
          <a:endParaRPr lang="en-US"/>
        </a:p>
      </dgm:t>
    </dgm:pt>
    <dgm:pt modelId="{6213B27E-411A-4004-AF7C-DD3B924F0FE6}" type="sibTrans" cxnId="{D487D8FB-CE3D-4D83-99B8-C9EB57677FA5}">
      <dgm:prSet/>
      <dgm:spPr/>
      <dgm:t>
        <a:bodyPr/>
        <a:lstStyle/>
        <a:p>
          <a:endParaRPr lang="en-US"/>
        </a:p>
      </dgm:t>
    </dgm:pt>
    <dgm:pt modelId="{916F1013-A409-4D08-A62B-4AFC63717EF9}" type="pres">
      <dgm:prSet presAssocID="{B82758D2-0AEF-42B2-A696-69498EEB58BB}" presName="CompostProcess" presStyleCnt="0">
        <dgm:presLayoutVars>
          <dgm:dir/>
          <dgm:resizeHandles val="exact"/>
        </dgm:presLayoutVars>
      </dgm:prSet>
      <dgm:spPr/>
    </dgm:pt>
    <dgm:pt modelId="{ADC74F63-39EB-474E-8377-D2ACAFC98980}" type="pres">
      <dgm:prSet presAssocID="{B82758D2-0AEF-42B2-A696-69498EEB58BB}" presName="arrow" presStyleLbl="bgShp" presStyleIdx="0" presStyleCnt="1"/>
      <dgm:spPr/>
    </dgm:pt>
    <dgm:pt modelId="{1F0A7D57-33E3-4A7D-991F-DDAF088FF375}" type="pres">
      <dgm:prSet presAssocID="{B82758D2-0AEF-42B2-A696-69498EEB58BB}" presName="linearProcess" presStyleCnt="0"/>
      <dgm:spPr/>
    </dgm:pt>
    <dgm:pt modelId="{67519AA3-676C-4E6F-91B8-FF8141041C76}" type="pres">
      <dgm:prSet presAssocID="{6A40B528-A376-4E01-87C2-5AF22F816A94}" presName="textNode" presStyleLbl="node1" presStyleIdx="0" presStyleCnt="4">
        <dgm:presLayoutVars>
          <dgm:bulletEnabled val="1"/>
        </dgm:presLayoutVars>
      </dgm:prSet>
      <dgm:spPr/>
    </dgm:pt>
    <dgm:pt modelId="{AC28FCFB-8D3D-4DD6-97F1-14961CEE458C}" type="pres">
      <dgm:prSet presAssocID="{2BE5B34B-5212-4A4B-AB13-4B9B86C9AE5A}" presName="sibTrans" presStyleCnt="0"/>
      <dgm:spPr/>
    </dgm:pt>
    <dgm:pt modelId="{9C200121-90C6-4318-9B6F-3969AEADE5A5}" type="pres">
      <dgm:prSet presAssocID="{306BD252-F460-4339-903F-8FD4CBAEF20A}" presName="textNode" presStyleLbl="node1" presStyleIdx="1" presStyleCnt="4">
        <dgm:presLayoutVars>
          <dgm:bulletEnabled val="1"/>
        </dgm:presLayoutVars>
      </dgm:prSet>
      <dgm:spPr/>
    </dgm:pt>
    <dgm:pt modelId="{7D44CF07-31FB-4ADD-A982-AF649D1DFC1B}" type="pres">
      <dgm:prSet presAssocID="{7AB5DA6A-8D61-46A9-A4A6-23C1202AC5A9}" presName="sibTrans" presStyleCnt="0"/>
      <dgm:spPr/>
    </dgm:pt>
    <dgm:pt modelId="{41DFF481-FB3E-483F-A101-83CCC1AAF970}" type="pres">
      <dgm:prSet presAssocID="{08977DFD-F693-4C12-8315-CFE2DCDA1F65}" presName="textNode" presStyleLbl="node1" presStyleIdx="2" presStyleCnt="4">
        <dgm:presLayoutVars>
          <dgm:bulletEnabled val="1"/>
        </dgm:presLayoutVars>
      </dgm:prSet>
      <dgm:spPr/>
    </dgm:pt>
    <dgm:pt modelId="{9DED2D8D-6125-4C02-A7CD-1F2BD26FD17C}" type="pres">
      <dgm:prSet presAssocID="{D5635CA4-82E0-4CF5-ABA1-975845AB4A60}" presName="sibTrans" presStyleCnt="0"/>
      <dgm:spPr/>
    </dgm:pt>
    <dgm:pt modelId="{75B8B698-E47B-4A48-9815-5F2288CD40FC}" type="pres">
      <dgm:prSet presAssocID="{5B5AF078-0ABE-4C73-8C38-9052E0720EA3}" presName="textNode" presStyleLbl="node1" presStyleIdx="3" presStyleCnt="4">
        <dgm:presLayoutVars>
          <dgm:bulletEnabled val="1"/>
        </dgm:presLayoutVars>
      </dgm:prSet>
      <dgm:spPr/>
    </dgm:pt>
  </dgm:ptLst>
  <dgm:cxnLst>
    <dgm:cxn modelId="{8F0B3205-53D8-405F-850F-320B458A3109}" type="presOf" srcId="{6A40B528-A376-4E01-87C2-5AF22F816A94}" destId="{67519AA3-676C-4E6F-91B8-FF8141041C76}" srcOrd="0" destOrd="0" presId="urn:microsoft.com/office/officeart/2005/8/layout/hProcess9"/>
    <dgm:cxn modelId="{711CA727-6912-4889-AB74-4325FB0686F7}" type="presOf" srcId="{5B5AF078-0ABE-4C73-8C38-9052E0720EA3}" destId="{75B8B698-E47B-4A48-9815-5F2288CD40FC}" srcOrd="0" destOrd="0" presId="urn:microsoft.com/office/officeart/2005/8/layout/hProcess9"/>
    <dgm:cxn modelId="{1BCE1A42-65E6-47F9-B761-B1432AB20D16}" type="presOf" srcId="{08977DFD-F693-4C12-8315-CFE2DCDA1F65}" destId="{41DFF481-FB3E-483F-A101-83CCC1AAF970}" srcOrd="0" destOrd="0" presId="urn:microsoft.com/office/officeart/2005/8/layout/hProcess9"/>
    <dgm:cxn modelId="{8BE0138C-D362-45B7-956A-7DDB6B4394C4}" type="presOf" srcId="{306BD252-F460-4339-903F-8FD4CBAEF20A}" destId="{9C200121-90C6-4318-9B6F-3969AEADE5A5}" srcOrd="0" destOrd="0" presId="urn:microsoft.com/office/officeart/2005/8/layout/hProcess9"/>
    <dgm:cxn modelId="{45066CB3-33E8-4BA8-8981-2DBE09503314}" srcId="{B82758D2-0AEF-42B2-A696-69498EEB58BB}" destId="{306BD252-F460-4339-903F-8FD4CBAEF20A}" srcOrd="1" destOrd="0" parTransId="{D3B804ED-9004-498D-BDA4-A4384C9D317E}" sibTransId="{7AB5DA6A-8D61-46A9-A4A6-23C1202AC5A9}"/>
    <dgm:cxn modelId="{44D29FC1-D24C-40AE-8028-E94948877CBC}" type="presOf" srcId="{B82758D2-0AEF-42B2-A696-69498EEB58BB}" destId="{916F1013-A409-4D08-A62B-4AFC63717EF9}" srcOrd="0" destOrd="0" presId="urn:microsoft.com/office/officeart/2005/8/layout/hProcess9"/>
    <dgm:cxn modelId="{49F645E1-C7C8-4FDC-986A-717853C2487A}" srcId="{B82758D2-0AEF-42B2-A696-69498EEB58BB}" destId="{08977DFD-F693-4C12-8315-CFE2DCDA1F65}" srcOrd="2" destOrd="0" parTransId="{C7211453-D15F-4ADD-A7E9-C5F635A35CA9}" sibTransId="{D5635CA4-82E0-4CF5-ABA1-975845AB4A60}"/>
    <dgm:cxn modelId="{D487D8FB-CE3D-4D83-99B8-C9EB57677FA5}" srcId="{B82758D2-0AEF-42B2-A696-69498EEB58BB}" destId="{5B5AF078-0ABE-4C73-8C38-9052E0720EA3}" srcOrd="3" destOrd="0" parTransId="{4492EAE4-3497-4501-9707-39664E0E80A5}" sibTransId="{6213B27E-411A-4004-AF7C-DD3B924F0FE6}"/>
    <dgm:cxn modelId="{F2AB42FD-16FC-485C-AA02-8276D2BDD16F}" srcId="{B82758D2-0AEF-42B2-A696-69498EEB58BB}" destId="{6A40B528-A376-4E01-87C2-5AF22F816A94}" srcOrd="0" destOrd="0" parTransId="{B4E62F9A-EFA2-4572-B0D4-18C73294560F}" sibTransId="{2BE5B34B-5212-4A4B-AB13-4B9B86C9AE5A}"/>
    <dgm:cxn modelId="{A6DB2CF2-53F0-43F7-BB2D-6C3EDD929CFF}" type="presParOf" srcId="{916F1013-A409-4D08-A62B-4AFC63717EF9}" destId="{ADC74F63-39EB-474E-8377-D2ACAFC98980}" srcOrd="0" destOrd="0" presId="urn:microsoft.com/office/officeart/2005/8/layout/hProcess9"/>
    <dgm:cxn modelId="{366D8FDC-65A3-4E14-9DDE-5DD5A9247596}" type="presParOf" srcId="{916F1013-A409-4D08-A62B-4AFC63717EF9}" destId="{1F0A7D57-33E3-4A7D-991F-DDAF088FF375}" srcOrd="1" destOrd="0" presId="urn:microsoft.com/office/officeart/2005/8/layout/hProcess9"/>
    <dgm:cxn modelId="{F92ADC8B-14AF-4EB6-91F0-970B355787D7}" type="presParOf" srcId="{1F0A7D57-33E3-4A7D-991F-DDAF088FF375}" destId="{67519AA3-676C-4E6F-91B8-FF8141041C76}" srcOrd="0" destOrd="0" presId="urn:microsoft.com/office/officeart/2005/8/layout/hProcess9"/>
    <dgm:cxn modelId="{DF3DA684-37E9-4C57-95D5-A0D90EF451BC}" type="presParOf" srcId="{1F0A7D57-33E3-4A7D-991F-DDAF088FF375}" destId="{AC28FCFB-8D3D-4DD6-97F1-14961CEE458C}" srcOrd="1" destOrd="0" presId="urn:microsoft.com/office/officeart/2005/8/layout/hProcess9"/>
    <dgm:cxn modelId="{7B4E0D11-483E-4CEB-90DB-468AE9973812}" type="presParOf" srcId="{1F0A7D57-33E3-4A7D-991F-DDAF088FF375}" destId="{9C200121-90C6-4318-9B6F-3969AEADE5A5}" srcOrd="2" destOrd="0" presId="urn:microsoft.com/office/officeart/2005/8/layout/hProcess9"/>
    <dgm:cxn modelId="{D8EA40BF-5524-473E-8964-A4FE13592306}" type="presParOf" srcId="{1F0A7D57-33E3-4A7D-991F-DDAF088FF375}" destId="{7D44CF07-31FB-4ADD-A982-AF649D1DFC1B}" srcOrd="3" destOrd="0" presId="urn:microsoft.com/office/officeart/2005/8/layout/hProcess9"/>
    <dgm:cxn modelId="{ABB54FD9-5355-4AB8-ACAF-822E42315499}" type="presParOf" srcId="{1F0A7D57-33E3-4A7D-991F-DDAF088FF375}" destId="{41DFF481-FB3E-483F-A101-83CCC1AAF970}" srcOrd="4" destOrd="0" presId="urn:microsoft.com/office/officeart/2005/8/layout/hProcess9"/>
    <dgm:cxn modelId="{E4AAE168-AF7D-44DA-8249-B1417D5CF463}" type="presParOf" srcId="{1F0A7D57-33E3-4A7D-991F-DDAF088FF375}" destId="{9DED2D8D-6125-4C02-A7CD-1F2BD26FD17C}" srcOrd="5" destOrd="0" presId="urn:microsoft.com/office/officeart/2005/8/layout/hProcess9"/>
    <dgm:cxn modelId="{3A6C8C70-D759-48C0-914B-8EC62AE6DCFD}" type="presParOf" srcId="{1F0A7D57-33E3-4A7D-991F-DDAF088FF375}" destId="{75B8B698-E47B-4A48-9815-5F2288CD40F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4510E7-C0A0-4FBF-BFC4-EF58B5400FDD}" type="doc">
      <dgm:prSet loTypeId="urn:microsoft.com/office/officeart/2005/8/layout/cycle8" loCatId="cycle" qsTypeId="urn:microsoft.com/office/officeart/2005/8/quickstyle/simple1" qsCatId="simple" csTypeId="urn:microsoft.com/office/officeart/2005/8/colors/colorful4" csCatId="colorful" phldr="1"/>
      <dgm:spPr/>
    </dgm:pt>
    <dgm:pt modelId="{E9A0F6D1-476C-45D3-ADAA-FD3E7B033020}">
      <dgm:prSet phldrT="[Text]"/>
      <dgm:spPr/>
      <dgm:t>
        <a:bodyPr/>
        <a:lstStyle/>
        <a:p>
          <a:r>
            <a:rPr lang="en-US"/>
            <a:t>Plan</a:t>
          </a:r>
        </a:p>
      </dgm:t>
    </dgm:pt>
    <dgm:pt modelId="{806DAD83-69A6-40B4-8B79-EB59DA5CD8A2}" type="parTrans" cxnId="{0088574A-AA41-4AF6-92D1-FDD73273CFA2}">
      <dgm:prSet/>
      <dgm:spPr/>
      <dgm:t>
        <a:bodyPr/>
        <a:lstStyle/>
        <a:p>
          <a:endParaRPr lang="en-US"/>
        </a:p>
      </dgm:t>
    </dgm:pt>
    <dgm:pt modelId="{DC00A074-D2B0-49D9-9634-5EAF2FAB2423}" type="sibTrans" cxnId="{0088574A-AA41-4AF6-92D1-FDD73273CFA2}">
      <dgm:prSet/>
      <dgm:spPr/>
      <dgm:t>
        <a:bodyPr/>
        <a:lstStyle/>
        <a:p>
          <a:endParaRPr lang="en-US"/>
        </a:p>
      </dgm:t>
    </dgm:pt>
    <dgm:pt modelId="{2BC067D8-CBF4-4C53-86F7-B7171CB66978}">
      <dgm:prSet phldrT="[Text]"/>
      <dgm:spPr/>
      <dgm:t>
        <a:bodyPr/>
        <a:lstStyle/>
        <a:p>
          <a:r>
            <a:rPr lang="en-US"/>
            <a:t>Do</a:t>
          </a:r>
        </a:p>
      </dgm:t>
    </dgm:pt>
    <dgm:pt modelId="{E38D8CB6-A24B-415A-9CF4-41E807119D87}" type="parTrans" cxnId="{40AAA496-C92F-4E66-892E-1CE8D284A316}">
      <dgm:prSet/>
      <dgm:spPr/>
      <dgm:t>
        <a:bodyPr/>
        <a:lstStyle/>
        <a:p>
          <a:endParaRPr lang="en-US"/>
        </a:p>
      </dgm:t>
    </dgm:pt>
    <dgm:pt modelId="{7BE54737-FB19-4166-9393-2BE9CFA85EDC}" type="sibTrans" cxnId="{40AAA496-C92F-4E66-892E-1CE8D284A316}">
      <dgm:prSet/>
      <dgm:spPr/>
      <dgm:t>
        <a:bodyPr/>
        <a:lstStyle/>
        <a:p>
          <a:endParaRPr lang="en-US"/>
        </a:p>
      </dgm:t>
    </dgm:pt>
    <dgm:pt modelId="{8D670710-8FB6-4C39-80EC-8232544D588B}">
      <dgm:prSet phldrT="[Text]"/>
      <dgm:spPr/>
      <dgm:t>
        <a:bodyPr/>
        <a:lstStyle/>
        <a:p>
          <a:r>
            <a:rPr lang="en-US"/>
            <a:t>Study</a:t>
          </a:r>
        </a:p>
      </dgm:t>
    </dgm:pt>
    <dgm:pt modelId="{EE8E5A6E-73E6-49C2-A09E-24CED66DD9A6}" type="parTrans" cxnId="{327AC123-8454-412A-B081-5C82431C0C54}">
      <dgm:prSet/>
      <dgm:spPr/>
      <dgm:t>
        <a:bodyPr/>
        <a:lstStyle/>
        <a:p>
          <a:endParaRPr lang="en-US"/>
        </a:p>
      </dgm:t>
    </dgm:pt>
    <dgm:pt modelId="{B7239C3B-BA9C-47ED-B25D-D7CCEE663910}" type="sibTrans" cxnId="{327AC123-8454-412A-B081-5C82431C0C54}">
      <dgm:prSet/>
      <dgm:spPr/>
      <dgm:t>
        <a:bodyPr/>
        <a:lstStyle/>
        <a:p>
          <a:endParaRPr lang="en-US"/>
        </a:p>
      </dgm:t>
    </dgm:pt>
    <dgm:pt modelId="{0DACDFEB-7B23-40BA-AB7A-3FABD29BB9D8}">
      <dgm:prSet phldrT="[Text]"/>
      <dgm:spPr/>
      <dgm:t>
        <a:bodyPr/>
        <a:lstStyle/>
        <a:p>
          <a:r>
            <a:rPr lang="en-US"/>
            <a:t>Act</a:t>
          </a:r>
        </a:p>
      </dgm:t>
    </dgm:pt>
    <dgm:pt modelId="{14586BA0-7C70-4B62-AB90-BEC1A15F191F}" type="parTrans" cxnId="{27346BF4-739A-4A0C-915F-96CB43F42475}">
      <dgm:prSet/>
      <dgm:spPr/>
      <dgm:t>
        <a:bodyPr/>
        <a:lstStyle/>
        <a:p>
          <a:endParaRPr lang="en-US"/>
        </a:p>
      </dgm:t>
    </dgm:pt>
    <dgm:pt modelId="{841D0445-D6EF-4E3B-981E-4A56854D7F6C}" type="sibTrans" cxnId="{27346BF4-739A-4A0C-915F-96CB43F42475}">
      <dgm:prSet/>
      <dgm:spPr/>
      <dgm:t>
        <a:bodyPr/>
        <a:lstStyle/>
        <a:p>
          <a:endParaRPr lang="en-US"/>
        </a:p>
      </dgm:t>
    </dgm:pt>
    <dgm:pt modelId="{E1F6D9A5-8593-48D0-B4D0-F55C94A6CF97}" type="pres">
      <dgm:prSet presAssocID="{0F4510E7-C0A0-4FBF-BFC4-EF58B5400FDD}" presName="compositeShape" presStyleCnt="0">
        <dgm:presLayoutVars>
          <dgm:chMax val="7"/>
          <dgm:dir/>
          <dgm:resizeHandles val="exact"/>
        </dgm:presLayoutVars>
      </dgm:prSet>
      <dgm:spPr/>
    </dgm:pt>
    <dgm:pt modelId="{56D9FA45-530A-4148-A35A-B45603A460CF}" type="pres">
      <dgm:prSet presAssocID="{0F4510E7-C0A0-4FBF-BFC4-EF58B5400FDD}" presName="wedge1" presStyleLbl="node1" presStyleIdx="0" presStyleCnt="4"/>
      <dgm:spPr/>
    </dgm:pt>
    <dgm:pt modelId="{89819793-742F-4837-8018-0B136D9B5149}" type="pres">
      <dgm:prSet presAssocID="{0F4510E7-C0A0-4FBF-BFC4-EF58B5400FDD}" presName="dummy1a" presStyleCnt="0"/>
      <dgm:spPr/>
    </dgm:pt>
    <dgm:pt modelId="{BA3916A7-7C4B-4D65-985A-A4A9E7F8C491}" type="pres">
      <dgm:prSet presAssocID="{0F4510E7-C0A0-4FBF-BFC4-EF58B5400FDD}" presName="dummy1b" presStyleCnt="0"/>
      <dgm:spPr/>
    </dgm:pt>
    <dgm:pt modelId="{26795FBB-1354-4F6A-B5F4-8B219E9D77E7}" type="pres">
      <dgm:prSet presAssocID="{0F4510E7-C0A0-4FBF-BFC4-EF58B5400FDD}" presName="wedge1Tx" presStyleLbl="node1" presStyleIdx="0" presStyleCnt="4">
        <dgm:presLayoutVars>
          <dgm:chMax val="0"/>
          <dgm:chPref val="0"/>
          <dgm:bulletEnabled val="1"/>
        </dgm:presLayoutVars>
      </dgm:prSet>
      <dgm:spPr/>
    </dgm:pt>
    <dgm:pt modelId="{31540DA7-51DB-4551-AFE5-6B1DCBE8C21D}" type="pres">
      <dgm:prSet presAssocID="{0F4510E7-C0A0-4FBF-BFC4-EF58B5400FDD}" presName="wedge2" presStyleLbl="node1" presStyleIdx="1" presStyleCnt="4"/>
      <dgm:spPr/>
    </dgm:pt>
    <dgm:pt modelId="{DB68F2E0-59ED-4975-A15A-1B02C6A3938D}" type="pres">
      <dgm:prSet presAssocID="{0F4510E7-C0A0-4FBF-BFC4-EF58B5400FDD}" presName="dummy2a" presStyleCnt="0"/>
      <dgm:spPr/>
    </dgm:pt>
    <dgm:pt modelId="{CD3EEBC1-A8F6-4F21-BD6B-D0BC1ECC8133}" type="pres">
      <dgm:prSet presAssocID="{0F4510E7-C0A0-4FBF-BFC4-EF58B5400FDD}" presName="dummy2b" presStyleCnt="0"/>
      <dgm:spPr/>
    </dgm:pt>
    <dgm:pt modelId="{776D3760-C8A8-47FF-BCD6-8D240D703D23}" type="pres">
      <dgm:prSet presAssocID="{0F4510E7-C0A0-4FBF-BFC4-EF58B5400FDD}" presName="wedge2Tx" presStyleLbl="node1" presStyleIdx="1" presStyleCnt="4">
        <dgm:presLayoutVars>
          <dgm:chMax val="0"/>
          <dgm:chPref val="0"/>
          <dgm:bulletEnabled val="1"/>
        </dgm:presLayoutVars>
      </dgm:prSet>
      <dgm:spPr/>
    </dgm:pt>
    <dgm:pt modelId="{4FFF6C2F-FE28-43BE-841D-CD5E5760059F}" type="pres">
      <dgm:prSet presAssocID="{0F4510E7-C0A0-4FBF-BFC4-EF58B5400FDD}" presName="wedge3" presStyleLbl="node1" presStyleIdx="2" presStyleCnt="4"/>
      <dgm:spPr/>
    </dgm:pt>
    <dgm:pt modelId="{1D18733A-9A6D-48DE-8225-4E7E711F25AC}" type="pres">
      <dgm:prSet presAssocID="{0F4510E7-C0A0-4FBF-BFC4-EF58B5400FDD}" presName="dummy3a" presStyleCnt="0"/>
      <dgm:spPr/>
    </dgm:pt>
    <dgm:pt modelId="{380393FE-741B-49EE-99FC-2FC95423C053}" type="pres">
      <dgm:prSet presAssocID="{0F4510E7-C0A0-4FBF-BFC4-EF58B5400FDD}" presName="dummy3b" presStyleCnt="0"/>
      <dgm:spPr/>
    </dgm:pt>
    <dgm:pt modelId="{4288C5EB-0D52-4C61-99D1-D7431BA061B7}" type="pres">
      <dgm:prSet presAssocID="{0F4510E7-C0A0-4FBF-BFC4-EF58B5400FDD}" presName="wedge3Tx" presStyleLbl="node1" presStyleIdx="2" presStyleCnt="4">
        <dgm:presLayoutVars>
          <dgm:chMax val="0"/>
          <dgm:chPref val="0"/>
          <dgm:bulletEnabled val="1"/>
        </dgm:presLayoutVars>
      </dgm:prSet>
      <dgm:spPr/>
    </dgm:pt>
    <dgm:pt modelId="{4ED1C86A-A6B6-446C-A08C-F8F783A256B5}" type="pres">
      <dgm:prSet presAssocID="{0F4510E7-C0A0-4FBF-BFC4-EF58B5400FDD}" presName="wedge4" presStyleLbl="node1" presStyleIdx="3" presStyleCnt="4"/>
      <dgm:spPr/>
    </dgm:pt>
    <dgm:pt modelId="{E542762C-EAE4-42A7-8910-3FFD41F75DBE}" type="pres">
      <dgm:prSet presAssocID="{0F4510E7-C0A0-4FBF-BFC4-EF58B5400FDD}" presName="dummy4a" presStyleCnt="0"/>
      <dgm:spPr/>
    </dgm:pt>
    <dgm:pt modelId="{05DEF561-FA99-4A59-9C6C-17241D1C26EA}" type="pres">
      <dgm:prSet presAssocID="{0F4510E7-C0A0-4FBF-BFC4-EF58B5400FDD}" presName="dummy4b" presStyleCnt="0"/>
      <dgm:spPr/>
    </dgm:pt>
    <dgm:pt modelId="{F8629357-D60C-4AC9-9EF4-F254090929E3}" type="pres">
      <dgm:prSet presAssocID="{0F4510E7-C0A0-4FBF-BFC4-EF58B5400FDD}" presName="wedge4Tx" presStyleLbl="node1" presStyleIdx="3" presStyleCnt="4">
        <dgm:presLayoutVars>
          <dgm:chMax val="0"/>
          <dgm:chPref val="0"/>
          <dgm:bulletEnabled val="1"/>
        </dgm:presLayoutVars>
      </dgm:prSet>
      <dgm:spPr/>
    </dgm:pt>
    <dgm:pt modelId="{508AA77C-13D4-4A83-8C57-3B71D8FCD472}" type="pres">
      <dgm:prSet presAssocID="{DC00A074-D2B0-49D9-9634-5EAF2FAB2423}" presName="arrowWedge1" presStyleLbl="fgSibTrans2D1" presStyleIdx="0" presStyleCnt="4"/>
      <dgm:spPr>
        <a:solidFill>
          <a:srgbClr val="012D72"/>
        </a:solidFill>
      </dgm:spPr>
    </dgm:pt>
    <dgm:pt modelId="{5AEC13BE-A92A-401F-B4B5-A1F03D1F4CAE}" type="pres">
      <dgm:prSet presAssocID="{7BE54737-FB19-4166-9393-2BE9CFA85EDC}" presName="arrowWedge2" presStyleLbl="fgSibTrans2D1" presStyleIdx="1" presStyleCnt="4"/>
      <dgm:spPr>
        <a:solidFill>
          <a:srgbClr val="012D72"/>
        </a:solidFill>
      </dgm:spPr>
    </dgm:pt>
    <dgm:pt modelId="{2CAAB890-12EA-42C4-BAE5-CAD1045CB7EB}" type="pres">
      <dgm:prSet presAssocID="{B7239C3B-BA9C-47ED-B25D-D7CCEE663910}" presName="arrowWedge3" presStyleLbl="fgSibTrans2D1" presStyleIdx="2" presStyleCnt="4"/>
      <dgm:spPr>
        <a:solidFill>
          <a:srgbClr val="012D72"/>
        </a:solidFill>
      </dgm:spPr>
    </dgm:pt>
    <dgm:pt modelId="{575F8982-010E-4EEC-9C07-AB72877D229B}" type="pres">
      <dgm:prSet presAssocID="{841D0445-D6EF-4E3B-981E-4A56854D7F6C}" presName="arrowWedge4" presStyleLbl="fgSibTrans2D1" presStyleIdx="3" presStyleCnt="4"/>
      <dgm:spPr>
        <a:solidFill>
          <a:srgbClr val="012D72"/>
        </a:solidFill>
      </dgm:spPr>
    </dgm:pt>
  </dgm:ptLst>
  <dgm:cxnLst>
    <dgm:cxn modelId="{327AC123-8454-412A-B081-5C82431C0C54}" srcId="{0F4510E7-C0A0-4FBF-BFC4-EF58B5400FDD}" destId="{8D670710-8FB6-4C39-80EC-8232544D588B}" srcOrd="2" destOrd="0" parTransId="{EE8E5A6E-73E6-49C2-A09E-24CED66DD9A6}" sibTransId="{B7239C3B-BA9C-47ED-B25D-D7CCEE663910}"/>
    <dgm:cxn modelId="{F5DA3161-B07F-444A-B3F4-16797F02675C}" type="presOf" srcId="{8D670710-8FB6-4C39-80EC-8232544D588B}" destId="{4FFF6C2F-FE28-43BE-841D-CD5E5760059F}" srcOrd="0" destOrd="0" presId="urn:microsoft.com/office/officeart/2005/8/layout/cycle8"/>
    <dgm:cxn modelId="{BA001545-045D-4B38-8F9C-DE55A7E47514}" type="presOf" srcId="{E9A0F6D1-476C-45D3-ADAA-FD3E7B033020}" destId="{26795FBB-1354-4F6A-B5F4-8B219E9D77E7}" srcOrd="1" destOrd="0" presId="urn:microsoft.com/office/officeart/2005/8/layout/cycle8"/>
    <dgm:cxn modelId="{0088574A-AA41-4AF6-92D1-FDD73273CFA2}" srcId="{0F4510E7-C0A0-4FBF-BFC4-EF58B5400FDD}" destId="{E9A0F6D1-476C-45D3-ADAA-FD3E7B033020}" srcOrd="0" destOrd="0" parTransId="{806DAD83-69A6-40B4-8B79-EB59DA5CD8A2}" sibTransId="{DC00A074-D2B0-49D9-9634-5EAF2FAB2423}"/>
    <dgm:cxn modelId="{C6D5D859-5E82-4E7A-A005-A75437DC3A92}" type="presOf" srcId="{2BC067D8-CBF4-4C53-86F7-B7171CB66978}" destId="{776D3760-C8A8-47FF-BCD6-8D240D703D23}" srcOrd="1" destOrd="0" presId="urn:microsoft.com/office/officeart/2005/8/layout/cycle8"/>
    <dgm:cxn modelId="{71B85385-FD06-47EC-8E61-42BCA33BF040}" type="presOf" srcId="{E9A0F6D1-476C-45D3-ADAA-FD3E7B033020}" destId="{56D9FA45-530A-4148-A35A-B45603A460CF}" srcOrd="0" destOrd="0" presId="urn:microsoft.com/office/officeart/2005/8/layout/cycle8"/>
    <dgm:cxn modelId="{05A55A88-0F4F-42AC-AB48-8E49C7371563}" type="presOf" srcId="{2BC067D8-CBF4-4C53-86F7-B7171CB66978}" destId="{31540DA7-51DB-4551-AFE5-6B1DCBE8C21D}" srcOrd="0" destOrd="0" presId="urn:microsoft.com/office/officeart/2005/8/layout/cycle8"/>
    <dgm:cxn modelId="{40AAA496-C92F-4E66-892E-1CE8D284A316}" srcId="{0F4510E7-C0A0-4FBF-BFC4-EF58B5400FDD}" destId="{2BC067D8-CBF4-4C53-86F7-B7171CB66978}" srcOrd="1" destOrd="0" parTransId="{E38D8CB6-A24B-415A-9CF4-41E807119D87}" sibTransId="{7BE54737-FB19-4166-9393-2BE9CFA85EDC}"/>
    <dgm:cxn modelId="{9C32EEB7-9A65-490D-9296-A463C2A215B3}" type="presOf" srcId="{8D670710-8FB6-4C39-80EC-8232544D588B}" destId="{4288C5EB-0D52-4C61-99D1-D7431BA061B7}" srcOrd="1" destOrd="0" presId="urn:microsoft.com/office/officeart/2005/8/layout/cycle8"/>
    <dgm:cxn modelId="{771104C4-2CBB-4CB1-9816-1F442FF5DE51}" type="presOf" srcId="{0DACDFEB-7B23-40BA-AB7A-3FABD29BB9D8}" destId="{F8629357-D60C-4AC9-9EF4-F254090929E3}" srcOrd="1" destOrd="0" presId="urn:microsoft.com/office/officeart/2005/8/layout/cycle8"/>
    <dgm:cxn modelId="{B951A3CD-5638-4DB1-8E52-5F3D4D289FFC}" type="presOf" srcId="{0F4510E7-C0A0-4FBF-BFC4-EF58B5400FDD}" destId="{E1F6D9A5-8593-48D0-B4D0-F55C94A6CF97}" srcOrd="0" destOrd="0" presId="urn:microsoft.com/office/officeart/2005/8/layout/cycle8"/>
    <dgm:cxn modelId="{94AFC5DD-FC05-4D81-B723-93D239AE82C1}" type="presOf" srcId="{0DACDFEB-7B23-40BA-AB7A-3FABD29BB9D8}" destId="{4ED1C86A-A6B6-446C-A08C-F8F783A256B5}" srcOrd="0" destOrd="0" presId="urn:microsoft.com/office/officeart/2005/8/layout/cycle8"/>
    <dgm:cxn modelId="{27346BF4-739A-4A0C-915F-96CB43F42475}" srcId="{0F4510E7-C0A0-4FBF-BFC4-EF58B5400FDD}" destId="{0DACDFEB-7B23-40BA-AB7A-3FABD29BB9D8}" srcOrd="3" destOrd="0" parTransId="{14586BA0-7C70-4B62-AB90-BEC1A15F191F}" sibTransId="{841D0445-D6EF-4E3B-981E-4A56854D7F6C}"/>
    <dgm:cxn modelId="{9D950B2E-361C-474B-8267-F1BEE73AB2A7}" type="presParOf" srcId="{E1F6D9A5-8593-48D0-B4D0-F55C94A6CF97}" destId="{56D9FA45-530A-4148-A35A-B45603A460CF}" srcOrd="0" destOrd="0" presId="urn:microsoft.com/office/officeart/2005/8/layout/cycle8"/>
    <dgm:cxn modelId="{616B6AE8-3208-4758-AA04-6A01484B8807}" type="presParOf" srcId="{E1F6D9A5-8593-48D0-B4D0-F55C94A6CF97}" destId="{89819793-742F-4837-8018-0B136D9B5149}" srcOrd="1" destOrd="0" presId="urn:microsoft.com/office/officeart/2005/8/layout/cycle8"/>
    <dgm:cxn modelId="{03252748-AB4A-4DFA-A1BA-FD46B6F93E9A}" type="presParOf" srcId="{E1F6D9A5-8593-48D0-B4D0-F55C94A6CF97}" destId="{BA3916A7-7C4B-4D65-985A-A4A9E7F8C491}" srcOrd="2" destOrd="0" presId="urn:microsoft.com/office/officeart/2005/8/layout/cycle8"/>
    <dgm:cxn modelId="{9BF7948B-0370-411B-BB12-1AD9FD10A1F0}" type="presParOf" srcId="{E1F6D9A5-8593-48D0-B4D0-F55C94A6CF97}" destId="{26795FBB-1354-4F6A-B5F4-8B219E9D77E7}" srcOrd="3" destOrd="0" presId="urn:microsoft.com/office/officeart/2005/8/layout/cycle8"/>
    <dgm:cxn modelId="{0EEDA453-6AFB-4179-A84D-E5184EEC845B}" type="presParOf" srcId="{E1F6D9A5-8593-48D0-B4D0-F55C94A6CF97}" destId="{31540DA7-51DB-4551-AFE5-6B1DCBE8C21D}" srcOrd="4" destOrd="0" presId="urn:microsoft.com/office/officeart/2005/8/layout/cycle8"/>
    <dgm:cxn modelId="{955A2DDA-68E0-4388-8F31-1A0CB57AD6F7}" type="presParOf" srcId="{E1F6D9A5-8593-48D0-B4D0-F55C94A6CF97}" destId="{DB68F2E0-59ED-4975-A15A-1B02C6A3938D}" srcOrd="5" destOrd="0" presId="urn:microsoft.com/office/officeart/2005/8/layout/cycle8"/>
    <dgm:cxn modelId="{F39F3388-58E7-475C-88C3-E9134C45DAD0}" type="presParOf" srcId="{E1F6D9A5-8593-48D0-B4D0-F55C94A6CF97}" destId="{CD3EEBC1-A8F6-4F21-BD6B-D0BC1ECC8133}" srcOrd="6" destOrd="0" presId="urn:microsoft.com/office/officeart/2005/8/layout/cycle8"/>
    <dgm:cxn modelId="{4188A88A-61B0-410A-94A6-31212405628A}" type="presParOf" srcId="{E1F6D9A5-8593-48D0-B4D0-F55C94A6CF97}" destId="{776D3760-C8A8-47FF-BCD6-8D240D703D23}" srcOrd="7" destOrd="0" presId="urn:microsoft.com/office/officeart/2005/8/layout/cycle8"/>
    <dgm:cxn modelId="{A38412B1-B9E8-49E1-A629-7AC80AACA94C}" type="presParOf" srcId="{E1F6D9A5-8593-48D0-B4D0-F55C94A6CF97}" destId="{4FFF6C2F-FE28-43BE-841D-CD5E5760059F}" srcOrd="8" destOrd="0" presId="urn:microsoft.com/office/officeart/2005/8/layout/cycle8"/>
    <dgm:cxn modelId="{6FF41BB6-80ED-4684-B34F-28EAA626AE09}" type="presParOf" srcId="{E1F6D9A5-8593-48D0-B4D0-F55C94A6CF97}" destId="{1D18733A-9A6D-48DE-8225-4E7E711F25AC}" srcOrd="9" destOrd="0" presId="urn:microsoft.com/office/officeart/2005/8/layout/cycle8"/>
    <dgm:cxn modelId="{802415A1-DD86-429E-AC4D-A02A1467EFFA}" type="presParOf" srcId="{E1F6D9A5-8593-48D0-B4D0-F55C94A6CF97}" destId="{380393FE-741B-49EE-99FC-2FC95423C053}" srcOrd="10" destOrd="0" presId="urn:microsoft.com/office/officeart/2005/8/layout/cycle8"/>
    <dgm:cxn modelId="{C2A856EA-9AEE-431F-AD41-E752805AF51B}" type="presParOf" srcId="{E1F6D9A5-8593-48D0-B4D0-F55C94A6CF97}" destId="{4288C5EB-0D52-4C61-99D1-D7431BA061B7}" srcOrd="11" destOrd="0" presId="urn:microsoft.com/office/officeart/2005/8/layout/cycle8"/>
    <dgm:cxn modelId="{C9B7F9CF-C934-4AC6-8941-AE45A8517FDB}" type="presParOf" srcId="{E1F6D9A5-8593-48D0-B4D0-F55C94A6CF97}" destId="{4ED1C86A-A6B6-446C-A08C-F8F783A256B5}" srcOrd="12" destOrd="0" presId="urn:microsoft.com/office/officeart/2005/8/layout/cycle8"/>
    <dgm:cxn modelId="{201B81DA-A19D-4433-98AD-7FE372D6B03A}" type="presParOf" srcId="{E1F6D9A5-8593-48D0-B4D0-F55C94A6CF97}" destId="{E542762C-EAE4-42A7-8910-3FFD41F75DBE}" srcOrd="13" destOrd="0" presId="urn:microsoft.com/office/officeart/2005/8/layout/cycle8"/>
    <dgm:cxn modelId="{53CC4D9F-97E9-444C-A5FE-2CE833FA9540}" type="presParOf" srcId="{E1F6D9A5-8593-48D0-B4D0-F55C94A6CF97}" destId="{05DEF561-FA99-4A59-9C6C-17241D1C26EA}" srcOrd="14" destOrd="0" presId="urn:microsoft.com/office/officeart/2005/8/layout/cycle8"/>
    <dgm:cxn modelId="{BFDE93D8-5ADA-4685-AB35-26307359981E}" type="presParOf" srcId="{E1F6D9A5-8593-48D0-B4D0-F55C94A6CF97}" destId="{F8629357-D60C-4AC9-9EF4-F254090929E3}" srcOrd="15" destOrd="0" presId="urn:microsoft.com/office/officeart/2005/8/layout/cycle8"/>
    <dgm:cxn modelId="{8F838B8A-CA72-4E78-8FAE-F2EF0101DE5F}" type="presParOf" srcId="{E1F6D9A5-8593-48D0-B4D0-F55C94A6CF97}" destId="{508AA77C-13D4-4A83-8C57-3B71D8FCD472}" srcOrd="16" destOrd="0" presId="urn:microsoft.com/office/officeart/2005/8/layout/cycle8"/>
    <dgm:cxn modelId="{57D04608-8A4B-440E-9CDC-792B17152107}" type="presParOf" srcId="{E1F6D9A5-8593-48D0-B4D0-F55C94A6CF97}" destId="{5AEC13BE-A92A-401F-B4B5-A1F03D1F4CAE}" srcOrd="17" destOrd="0" presId="urn:microsoft.com/office/officeart/2005/8/layout/cycle8"/>
    <dgm:cxn modelId="{F6829A47-C5F8-4067-B804-13D699D85F55}" type="presParOf" srcId="{E1F6D9A5-8593-48D0-B4D0-F55C94A6CF97}" destId="{2CAAB890-12EA-42C4-BAE5-CAD1045CB7EB}" srcOrd="18" destOrd="0" presId="urn:microsoft.com/office/officeart/2005/8/layout/cycle8"/>
    <dgm:cxn modelId="{8EF1B317-E65A-4633-A722-57C4C758C80A}" type="presParOf" srcId="{E1F6D9A5-8593-48D0-B4D0-F55C94A6CF97}" destId="{575F8982-010E-4EEC-9C07-AB72877D229B}"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F4510E7-C0A0-4FBF-BFC4-EF58B5400FDD}" type="doc">
      <dgm:prSet loTypeId="urn:microsoft.com/office/officeart/2005/8/layout/cycle8" loCatId="cycle" qsTypeId="urn:microsoft.com/office/officeart/2005/8/quickstyle/simple1" qsCatId="simple" csTypeId="urn:microsoft.com/office/officeart/2005/8/colors/colorful4" csCatId="colorful" phldr="1"/>
      <dgm:spPr/>
    </dgm:pt>
    <dgm:pt modelId="{E9A0F6D1-476C-45D3-ADAA-FD3E7B033020}">
      <dgm:prSet phldrT="[Text]"/>
      <dgm:spPr/>
      <dgm:t>
        <a:bodyPr/>
        <a:lstStyle/>
        <a:p>
          <a:r>
            <a:rPr lang="en-US"/>
            <a:t>Plan</a:t>
          </a:r>
        </a:p>
      </dgm:t>
    </dgm:pt>
    <dgm:pt modelId="{806DAD83-69A6-40B4-8B79-EB59DA5CD8A2}" type="parTrans" cxnId="{0088574A-AA41-4AF6-92D1-FDD73273CFA2}">
      <dgm:prSet/>
      <dgm:spPr/>
      <dgm:t>
        <a:bodyPr/>
        <a:lstStyle/>
        <a:p>
          <a:endParaRPr lang="en-US"/>
        </a:p>
      </dgm:t>
    </dgm:pt>
    <dgm:pt modelId="{DC00A074-D2B0-49D9-9634-5EAF2FAB2423}" type="sibTrans" cxnId="{0088574A-AA41-4AF6-92D1-FDD73273CFA2}">
      <dgm:prSet/>
      <dgm:spPr/>
      <dgm:t>
        <a:bodyPr/>
        <a:lstStyle/>
        <a:p>
          <a:endParaRPr lang="en-US"/>
        </a:p>
      </dgm:t>
    </dgm:pt>
    <dgm:pt modelId="{2BC067D8-CBF4-4C53-86F7-B7171CB66978}">
      <dgm:prSet phldrT="[Text]"/>
      <dgm:spPr>
        <a:noFill/>
      </dgm:spPr>
      <dgm:t>
        <a:bodyPr/>
        <a:lstStyle/>
        <a:p>
          <a:r>
            <a:rPr lang="en-US"/>
            <a:t>Do</a:t>
          </a:r>
        </a:p>
      </dgm:t>
    </dgm:pt>
    <dgm:pt modelId="{E38D8CB6-A24B-415A-9CF4-41E807119D87}" type="parTrans" cxnId="{40AAA496-C92F-4E66-892E-1CE8D284A316}">
      <dgm:prSet/>
      <dgm:spPr/>
      <dgm:t>
        <a:bodyPr/>
        <a:lstStyle/>
        <a:p>
          <a:endParaRPr lang="en-US"/>
        </a:p>
      </dgm:t>
    </dgm:pt>
    <dgm:pt modelId="{7BE54737-FB19-4166-9393-2BE9CFA85EDC}" type="sibTrans" cxnId="{40AAA496-C92F-4E66-892E-1CE8D284A316}">
      <dgm:prSet/>
      <dgm:spPr/>
      <dgm:t>
        <a:bodyPr/>
        <a:lstStyle/>
        <a:p>
          <a:endParaRPr lang="en-US"/>
        </a:p>
      </dgm:t>
    </dgm:pt>
    <dgm:pt modelId="{8D670710-8FB6-4C39-80EC-8232544D588B}">
      <dgm:prSet phldrT="[Text]"/>
      <dgm:spPr>
        <a:noFill/>
      </dgm:spPr>
      <dgm:t>
        <a:bodyPr/>
        <a:lstStyle/>
        <a:p>
          <a:r>
            <a:rPr lang="en-US"/>
            <a:t>Study</a:t>
          </a:r>
        </a:p>
      </dgm:t>
    </dgm:pt>
    <dgm:pt modelId="{EE8E5A6E-73E6-49C2-A09E-24CED66DD9A6}" type="parTrans" cxnId="{327AC123-8454-412A-B081-5C82431C0C54}">
      <dgm:prSet/>
      <dgm:spPr/>
      <dgm:t>
        <a:bodyPr/>
        <a:lstStyle/>
        <a:p>
          <a:endParaRPr lang="en-US"/>
        </a:p>
      </dgm:t>
    </dgm:pt>
    <dgm:pt modelId="{B7239C3B-BA9C-47ED-B25D-D7CCEE663910}" type="sibTrans" cxnId="{327AC123-8454-412A-B081-5C82431C0C54}">
      <dgm:prSet/>
      <dgm:spPr/>
      <dgm:t>
        <a:bodyPr/>
        <a:lstStyle/>
        <a:p>
          <a:endParaRPr lang="en-US"/>
        </a:p>
      </dgm:t>
    </dgm:pt>
    <dgm:pt modelId="{0DACDFEB-7B23-40BA-AB7A-3FABD29BB9D8}">
      <dgm:prSet phldrT="[Text]"/>
      <dgm:spPr>
        <a:noFill/>
      </dgm:spPr>
      <dgm:t>
        <a:bodyPr/>
        <a:lstStyle/>
        <a:p>
          <a:r>
            <a:rPr lang="en-US"/>
            <a:t>Act</a:t>
          </a:r>
        </a:p>
      </dgm:t>
    </dgm:pt>
    <dgm:pt modelId="{14586BA0-7C70-4B62-AB90-BEC1A15F191F}" type="parTrans" cxnId="{27346BF4-739A-4A0C-915F-96CB43F42475}">
      <dgm:prSet/>
      <dgm:spPr/>
      <dgm:t>
        <a:bodyPr/>
        <a:lstStyle/>
        <a:p>
          <a:endParaRPr lang="en-US"/>
        </a:p>
      </dgm:t>
    </dgm:pt>
    <dgm:pt modelId="{841D0445-D6EF-4E3B-981E-4A56854D7F6C}" type="sibTrans" cxnId="{27346BF4-739A-4A0C-915F-96CB43F42475}">
      <dgm:prSet/>
      <dgm:spPr/>
      <dgm:t>
        <a:bodyPr/>
        <a:lstStyle/>
        <a:p>
          <a:endParaRPr lang="en-US"/>
        </a:p>
      </dgm:t>
    </dgm:pt>
    <dgm:pt modelId="{E1F6D9A5-8593-48D0-B4D0-F55C94A6CF97}" type="pres">
      <dgm:prSet presAssocID="{0F4510E7-C0A0-4FBF-BFC4-EF58B5400FDD}" presName="compositeShape" presStyleCnt="0">
        <dgm:presLayoutVars>
          <dgm:chMax val="7"/>
          <dgm:dir/>
          <dgm:resizeHandles val="exact"/>
        </dgm:presLayoutVars>
      </dgm:prSet>
      <dgm:spPr/>
    </dgm:pt>
    <dgm:pt modelId="{56D9FA45-530A-4148-A35A-B45603A460CF}" type="pres">
      <dgm:prSet presAssocID="{0F4510E7-C0A0-4FBF-BFC4-EF58B5400FDD}" presName="wedge1" presStyleLbl="node1" presStyleIdx="0" presStyleCnt="4"/>
      <dgm:spPr/>
    </dgm:pt>
    <dgm:pt modelId="{89819793-742F-4837-8018-0B136D9B5149}" type="pres">
      <dgm:prSet presAssocID="{0F4510E7-C0A0-4FBF-BFC4-EF58B5400FDD}" presName="dummy1a" presStyleCnt="0"/>
      <dgm:spPr/>
    </dgm:pt>
    <dgm:pt modelId="{BA3916A7-7C4B-4D65-985A-A4A9E7F8C491}" type="pres">
      <dgm:prSet presAssocID="{0F4510E7-C0A0-4FBF-BFC4-EF58B5400FDD}" presName="dummy1b" presStyleCnt="0"/>
      <dgm:spPr/>
    </dgm:pt>
    <dgm:pt modelId="{26795FBB-1354-4F6A-B5F4-8B219E9D77E7}" type="pres">
      <dgm:prSet presAssocID="{0F4510E7-C0A0-4FBF-BFC4-EF58B5400FDD}" presName="wedge1Tx" presStyleLbl="node1" presStyleIdx="0" presStyleCnt="4">
        <dgm:presLayoutVars>
          <dgm:chMax val="0"/>
          <dgm:chPref val="0"/>
          <dgm:bulletEnabled val="1"/>
        </dgm:presLayoutVars>
      </dgm:prSet>
      <dgm:spPr/>
    </dgm:pt>
    <dgm:pt modelId="{31540DA7-51DB-4551-AFE5-6B1DCBE8C21D}" type="pres">
      <dgm:prSet presAssocID="{0F4510E7-C0A0-4FBF-BFC4-EF58B5400FDD}" presName="wedge2" presStyleLbl="node1" presStyleIdx="1" presStyleCnt="4"/>
      <dgm:spPr/>
    </dgm:pt>
    <dgm:pt modelId="{DB68F2E0-59ED-4975-A15A-1B02C6A3938D}" type="pres">
      <dgm:prSet presAssocID="{0F4510E7-C0A0-4FBF-BFC4-EF58B5400FDD}" presName="dummy2a" presStyleCnt="0"/>
      <dgm:spPr/>
    </dgm:pt>
    <dgm:pt modelId="{CD3EEBC1-A8F6-4F21-BD6B-D0BC1ECC8133}" type="pres">
      <dgm:prSet presAssocID="{0F4510E7-C0A0-4FBF-BFC4-EF58B5400FDD}" presName="dummy2b" presStyleCnt="0"/>
      <dgm:spPr/>
    </dgm:pt>
    <dgm:pt modelId="{776D3760-C8A8-47FF-BCD6-8D240D703D23}" type="pres">
      <dgm:prSet presAssocID="{0F4510E7-C0A0-4FBF-BFC4-EF58B5400FDD}" presName="wedge2Tx" presStyleLbl="node1" presStyleIdx="1" presStyleCnt="4">
        <dgm:presLayoutVars>
          <dgm:chMax val="0"/>
          <dgm:chPref val="0"/>
          <dgm:bulletEnabled val="1"/>
        </dgm:presLayoutVars>
      </dgm:prSet>
      <dgm:spPr/>
    </dgm:pt>
    <dgm:pt modelId="{4FFF6C2F-FE28-43BE-841D-CD5E5760059F}" type="pres">
      <dgm:prSet presAssocID="{0F4510E7-C0A0-4FBF-BFC4-EF58B5400FDD}" presName="wedge3" presStyleLbl="node1" presStyleIdx="2" presStyleCnt="4"/>
      <dgm:spPr/>
    </dgm:pt>
    <dgm:pt modelId="{1D18733A-9A6D-48DE-8225-4E7E711F25AC}" type="pres">
      <dgm:prSet presAssocID="{0F4510E7-C0A0-4FBF-BFC4-EF58B5400FDD}" presName="dummy3a" presStyleCnt="0"/>
      <dgm:spPr/>
    </dgm:pt>
    <dgm:pt modelId="{380393FE-741B-49EE-99FC-2FC95423C053}" type="pres">
      <dgm:prSet presAssocID="{0F4510E7-C0A0-4FBF-BFC4-EF58B5400FDD}" presName="dummy3b" presStyleCnt="0"/>
      <dgm:spPr/>
    </dgm:pt>
    <dgm:pt modelId="{4288C5EB-0D52-4C61-99D1-D7431BA061B7}" type="pres">
      <dgm:prSet presAssocID="{0F4510E7-C0A0-4FBF-BFC4-EF58B5400FDD}" presName="wedge3Tx" presStyleLbl="node1" presStyleIdx="2" presStyleCnt="4">
        <dgm:presLayoutVars>
          <dgm:chMax val="0"/>
          <dgm:chPref val="0"/>
          <dgm:bulletEnabled val="1"/>
        </dgm:presLayoutVars>
      </dgm:prSet>
      <dgm:spPr/>
    </dgm:pt>
    <dgm:pt modelId="{4ED1C86A-A6B6-446C-A08C-F8F783A256B5}" type="pres">
      <dgm:prSet presAssocID="{0F4510E7-C0A0-4FBF-BFC4-EF58B5400FDD}" presName="wedge4" presStyleLbl="node1" presStyleIdx="3" presStyleCnt="4"/>
      <dgm:spPr/>
    </dgm:pt>
    <dgm:pt modelId="{E542762C-EAE4-42A7-8910-3FFD41F75DBE}" type="pres">
      <dgm:prSet presAssocID="{0F4510E7-C0A0-4FBF-BFC4-EF58B5400FDD}" presName="dummy4a" presStyleCnt="0"/>
      <dgm:spPr/>
    </dgm:pt>
    <dgm:pt modelId="{05DEF561-FA99-4A59-9C6C-17241D1C26EA}" type="pres">
      <dgm:prSet presAssocID="{0F4510E7-C0A0-4FBF-BFC4-EF58B5400FDD}" presName="dummy4b" presStyleCnt="0"/>
      <dgm:spPr/>
    </dgm:pt>
    <dgm:pt modelId="{F8629357-D60C-4AC9-9EF4-F254090929E3}" type="pres">
      <dgm:prSet presAssocID="{0F4510E7-C0A0-4FBF-BFC4-EF58B5400FDD}" presName="wedge4Tx" presStyleLbl="node1" presStyleIdx="3" presStyleCnt="4">
        <dgm:presLayoutVars>
          <dgm:chMax val="0"/>
          <dgm:chPref val="0"/>
          <dgm:bulletEnabled val="1"/>
        </dgm:presLayoutVars>
      </dgm:prSet>
      <dgm:spPr/>
    </dgm:pt>
    <dgm:pt modelId="{508AA77C-13D4-4A83-8C57-3B71D8FCD472}" type="pres">
      <dgm:prSet presAssocID="{DC00A074-D2B0-49D9-9634-5EAF2FAB2423}" presName="arrowWedge1" presStyleLbl="fgSibTrans2D1" presStyleIdx="0" presStyleCnt="4"/>
      <dgm:spPr>
        <a:solidFill>
          <a:srgbClr val="012D72"/>
        </a:solidFill>
      </dgm:spPr>
    </dgm:pt>
    <dgm:pt modelId="{5AEC13BE-A92A-401F-B4B5-A1F03D1F4CAE}" type="pres">
      <dgm:prSet presAssocID="{7BE54737-FB19-4166-9393-2BE9CFA85EDC}" presName="arrowWedge2" presStyleLbl="fgSibTrans2D1" presStyleIdx="1" presStyleCnt="4"/>
      <dgm:spPr>
        <a:solidFill>
          <a:srgbClr val="012D72"/>
        </a:solidFill>
      </dgm:spPr>
    </dgm:pt>
    <dgm:pt modelId="{2CAAB890-12EA-42C4-BAE5-CAD1045CB7EB}" type="pres">
      <dgm:prSet presAssocID="{B7239C3B-BA9C-47ED-B25D-D7CCEE663910}" presName="arrowWedge3" presStyleLbl="fgSibTrans2D1" presStyleIdx="2" presStyleCnt="4"/>
      <dgm:spPr>
        <a:solidFill>
          <a:srgbClr val="012D72"/>
        </a:solidFill>
      </dgm:spPr>
    </dgm:pt>
    <dgm:pt modelId="{575F8982-010E-4EEC-9C07-AB72877D229B}" type="pres">
      <dgm:prSet presAssocID="{841D0445-D6EF-4E3B-981E-4A56854D7F6C}" presName="arrowWedge4" presStyleLbl="fgSibTrans2D1" presStyleIdx="3" presStyleCnt="4"/>
      <dgm:spPr>
        <a:solidFill>
          <a:srgbClr val="012D72"/>
        </a:solidFill>
      </dgm:spPr>
    </dgm:pt>
  </dgm:ptLst>
  <dgm:cxnLst>
    <dgm:cxn modelId="{327AC123-8454-412A-B081-5C82431C0C54}" srcId="{0F4510E7-C0A0-4FBF-BFC4-EF58B5400FDD}" destId="{8D670710-8FB6-4C39-80EC-8232544D588B}" srcOrd="2" destOrd="0" parTransId="{EE8E5A6E-73E6-49C2-A09E-24CED66DD9A6}" sibTransId="{B7239C3B-BA9C-47ED-B25D-D7CCEE663910}"/>
    <dgm:cxn modelId="{F5DA3161-B07F-444A-B3F4-16797F02675C}" type="presOf" srcId="{8D670710-8FB6-4C39-80EC-8232544D588B}" destId="{4FFF6C2F-FE28-43BE-841D-CD5E5760059F}" srcOrd="0" destOrd="0" presId="urn:microsoft.com/office/officeart/2005/8/layout/cycle8"/>
    <dgm:cxn modelId="{BA001545-045D-4B38-8F9C-DE55A7E47514}" type="presOf" srcId="{E9A0F6D1-476C-45D3-ADAA-FD3E7B033020}" destId="{26795FBB-1354-4F6A-B5F4-8B219E9D77E7}" srcOrd="1" destOrd="0" presId="urn:microsoft.com/office/officeart/2005/8/layout/cycle8"/>
    <dgm:cxn modelId="{0088574A-AA41-4AF6-92D1-FDD73273CFA2}" srcId="{0F4510E7-C0A0-4FBF-BFC4-EF58B5400FDD}" destId="{E9A0F6D1-476C-45D3-ADAA-FD3E7B033020}" srcOrd="0" destOrd="0" parTransId="{806DAD83-69A6-40B4-8B79-EB59DA5CD8A2}" sibTransId="{DC00A074-D2B0-49D9-9634-5EAF2FAB2423}"/>
    <dgm:cxn modelId="{C6D5D859-5E82-4E7A-A005-A75437DC3A92}" type="presOf" srcId="{2BC067D8-CBF4-4C53-86F7-B7171CB66978}" destId="{776D3760-C8A8-47FF-BCD6-8D240D703D23}" srcOrd="1" destOrd="0" presId="urn:microsoft.com/office/officeart/2005/8/layout/cycle8"/>
    <dgm:cxn modelId="{71B85385-FD06-47EC-8E61-42BCA33BF040}" type="presOf" srcId="{E9A0F6D1-476C-45D3-ADAA-FD3E7B033020}" destId="{56D9FA45-530A-4148-A35A-B45603A460CF}" srcOrd="0" destOrd="0" presId="urn:microsoft.com/office/officeart/2005/8/layout/cycle8"/>
    <dgm:cxn modelId="{05A55A88-0F4F-42AC-AB48-8E49C7371563}" type="presOf" srcId="{2BC067D8-CBF4-4C53-86F7-B7171CB66978}" destId="{31540DA7-51DB-4551-AFE5-6B1DCBE8C21D}" srcOrd="0" destOrd="0" presId="urn:microsoft.com/office/officeart/2005/8/layout/cycle8"/>
    <dgm:cxn modelId="{40AAA496-C92F-4E66-892E-1CE8D284A316}" srcId="{0F4510E7-C0A0-4FBF-BFC4-EF58B5400FDD}" destId="{2BC067D8-CBF4-4C53-86F7-B7171CB66978}" srcOrd="1" destOrd="0" parTransId="{E38D8CB6-A24B-415A-9CF4-41E807119D87}" sibTransId="{7BE54737-FB19-4166-9393-2BE9CFA85EDC}"/>
    <dgm:cxn modelId="{9C32EEB7-9A65-490D-9296-A463C2A215B3}" type="presOf" srcId="{8D670710-8FB6-4C39-80EC-8232544D588B}" destId="{4288C5EB-0D52-4C61-99D1-D7431BA061B7}" srcOrd="1" destOrd="0" presId="urn:microsoft.com/office/officeart/2005/8/layout/cycle8"/>
    <dgm:cxn modelId="{771104C4-2CBB-4CB1-9816-1F442FF5DE51}" type="presOf" srcId="{0DACDFEB-7B23-40BA-AB7A-3FABD29BB9D8}" destId="{F8629357-D60C-4AC9-9EF4-F254090929E3}" srcOrd="1" destOrd="0" presId="urn:microsoft.com/office/officeart/2005/8/layout/cycle8"/>
    <dgm:cxn modelId="{B951A3CD-5638-4DB1-8E52-5F3D4D289FFC}" type="presOf" srcId="{0F4510E7-C0A0-4FBF-BFC4-EF58B5400FDD}" destId="{E1F6D9A5-8593-48D0-B4D0-F55C94A6CF97}" srcOrd="0" destOrd="0" presId="urn:microsoft.com/office/officeart/2005/8/layout/cycle8"/>
    <dgm:cxn modelId="{94AFC5DD-FC05-4D81-B723-93D239AE82C1}" type="presOf" srcId="{0DACDFEB-7B23-40BA-AB7A-3FABD29BB9D8}" destId="{4ED1C86A-A6B6-446C-A08C-F8F783A256B5}" srcOrd="0" destOrd="0" presId="urn:microsoft.com/office/officeart/2005/8/layout/cycle8"/>
    <dgm:cxn modelId="{27346BF4-739A-4A0C-915F-96CB43F42475}" srcId="{0F4510E7-C0A0-4FBF-BFC4-EF58B5400FDD}" destId="{0DACDFEB-7B23-40BA-AB7A-3FABD29BB9D8}" srcOrd="3" destOrd="0" parTransId="{14586BA0-7C70-4B62-AB90-BEC1A15F191F}" sibTransId="{841D0445-D6EF-4E3B-981E-4A56854D7F6C}"/>
    <dgm:cxn modelId="{9D950B2E-361C-474B-8267-F1BEE73AB2A7}" type="presParOf" srcId="{E1F6D9A5-8593-48D0-B4D0-F55C94A6CF97}" destId="{56D9FA45-530A-4148-A35A-B45603A460CF}" srcOrd="0" destOrd="0" presId="urn:microsoft.com/office/officeart/2005/8/layout/cycle8"/>
    <dgm:cxn modelId="{616B6AE8-3208-4758-AA04-6A01484B8807}" type="presParOf" srcId="{E1F6D9A5-8593-48D0-B4D0-F55C94A6CF97}" destId="{89819793-742F-4837-8018-0B136D9B5149}" srcOrd="1" destOrd="0" presId="urn:microsoft.com/office/officeart/2005/8/layout/cycle8"/>
    <dgm:cxn modelId="{03252748-AB4A-4DFA-A1BA-FD46B6F93E9A}" type="presParOf" srcId="{E1F6D9A5-8593-48D0-B4D0-F55C94A6CF97}" destId="{BA3916A7-7C4B-4D65-985A-A4A9E7F8C491}" srcOrd="2" destOrd="0" presId="urn:microsoft.com/office/officeart/2005/8/layout/cycle8"/>
    <dgm:cxn modelId="{9BF7948B-0370-411B-BB12-1AD9FD10A1F0}" type="presParOf" srcId="{E1F6D9A5-8593-48D0-B4D0-F55C94A6CF97}" destId="{26795FBB-1354-4F6A-B5F4-8B219E9D77E7}" srcOrd="3" destOrd="0" presId="urn:microsoft.com/office/officeart/2005/8/layout/cycle8"/>
    <dgm:cxn modelId="{0EEDA453-6AFB-4179-A84D-E5184EEC845B}" type="presParOf" srcId="{E1F6D9A5-8593-48D0-B4D0-F55C94A6CF97}" destId="{31540DA7-51DB-4551-AFE5-6B1DCBE8C21D}" srcOrd="4" destOrd="0" presId="urn:microsoft.com/office/officeart/2005/8/layout/cycle8"/>
    <dgm:cxn modelId="{955A2DDA-68E0-4388-8F31-1A0CB57AD6F7}" type="presParOf" srcId="{E1F6D9A5-8593-48D0-B4D0-F55C94A6CF97}" destId="{DB68F2E0-59ED-4975-A15A-1B02C6A3938D}" srcOrd="5" destOrd="0" presId="urn:microsoft.com/office/officeart/2005/8/layout/cycle8"/>
    <dgm:cxn modelId="{F39F3388-58E7-475C-88C3-E9134C45DAD0}" type="presParOf" srcId="{E1F6D9A5-8593-48D0-B4D0-F55C94A6CF97}" destId="{CD3EEBC1-A8F6-4F21-BD6B-D0BC1ECC8133}" srcOrd="6" destOrd="0" presId="urn:microsoft.com/office/officeart/2005/8/layout/cycle8"/>
    <dgm:cxn modelId="{4188A88A-61B0-410A-94A6-31212405628A}" type="presParOf" srcId="{E1F6D9A5-8593-48D0-B4D0-F55C94A6CF97}" destId="{776D3760-C8A8-47FF-BCD6-8D240D703D23}" srcOrd="7" destOrd="0" presId="urn:microsoft.com/office/officeart/2005/8/layout/cycle8"/>
    <dgm:cxn modelId="{A38412B1-B9E8-49E1-A629-7AC80AACA94C}" type="presParOf" srcId="{E1F6D9A5-8593-48D0-B4D0-F55C94A6CF97}" destId="{4FFF6C2F-FE28-43BE-841D-CD5E5760059F}" srcOrd="8" destOrd="0" presId="urn:microsoft.com/office/officeart/2005/8/layout/cycle8"/>
    <dgm:cxn modelId="{6FF41BB6-80ED-4684-B34F-28EAA626AE09}" type="presParOf" srcId="{E1F6D9A5-8593-48D0-B4D0-F55C94A6CF97}" destId="{1D18733A-9A6D-48DE-8225-4E7E711F25AC}" srcOrd="9" destOrd="0" presId="urn:microsoft.com/office/officeart/2005/8/layout/cycle8"/>
    <dgm:cxn modelId="{802415A1-DD86-429E-AC4D-A02A1467EFFA}" type="presParOf" srcId="{E1F6D9A5-8593-48D0-B4D0-F55C94A6CF97}" destId="{380393FE-741B-49EE-99FC-2FC95423C053}" srcOrd="10" destOrd="0" presId="urn:microsoft.com/office/officeart/2005/8/layout/cycle8"/>
    <dgm:cxn modelId="{C2A856EA-9AEE-431F-AD41-E752805AF51B}" type="presParOf" srcId="{E1F6D9A5-8593-48D0-B4D0-F55C94A6CF97}" destId="{4288C5EB-0D52-4C61-99D1-D7431BA061B7}" srcOrd="11" destOrd="0" presId="urn:microsoft.com/office/officeart/2005/8/layout/cycle8"/>
    <dgm:cxn modelId="{C9B7F9CF-C934-4AC6-8941-AE45A8517FDB}" type="presParOf" srcId="{E1F6D9A5-8593-48D0-B4D0-F55C94A6CF97}" destId="{4ED1C86A-A6B6-446C-A08C-F8F783A256B5}" srcOrd="12" destOrd="0" presId="urn:microsoft.com/office/officeart/2005/8/layout/cycle8"/>
    <dgm:cxn modelId="{201B81DA-A19D-4433-98AD-7FE372D6B03A}" type="presParOf" srcId="{E1F6D9A5-8593-48D0-B4D0-F55C94A6CF97}" destId="{E542762C-EAE4-42A7-8910-3FFD41F75DBE}" srcOrd="13" destOrd="0" presId="urn:microsoft.com/office/officeart/2005/8/layout/cycle8"/>
    <dgm:cxn modelId="{53CC4D9F-97E9-444C-A5FE-2CE833FA9540}" type="presParOf" srcId="{E1F6D9A5-8593-48D0-B4D0-F55C94A6CF97}" destId="{05DEF561-FA99-4A59-9C6C-17241D1C26EA}" srcOrd="14" destOrd="0" presId="urn:microsoft.com/office/officeart/2005/8/layout/cycle8"/>
    <dgm:cxn modelId="{BFDE93D8-5ADA-4685-AB35-26307359981E}" type="presParOf" srcId="{E1F6D9A5-8593-48D0-B4D0-F55C94A6CF97}" destId="{F8629357-D60C-4AC9-9EF4-F254090929E3}" srcOrd="15" destOrd="0" presId="urn:microsoft.com/office/officeart/2005/8/layout/cycle8"/>
    <dgm:cxn modelId="{8F838B8A-CA72-4E78-8FAE-F2EF0101DE5F}" type="presParOf" srcId="{E1F6D9A5-8593-48D0-B4D0-F55C94A6CF97}" destId="{508AA77C-13D4-4A83-8C57-3B71D8FCD472}" srcOrd="16" destOrd="0" presId="urn:microsoft.com/office/officeart/2005/8/layout/cycle8"/>
    <dgm:cxn modelId="{57D04608-8A4B-440E-9CDC-792B17152107}" type="presParOf" srcId="{E1F6D9A5-8593-48D0-B4D0-F55C94A6CF97}" destId="{5AEC13BE-A92A-401F-B4B5-A1F03D1F4CAE}" srcOrd="17" destOrd="0" presId="urn:microsoft.com/office/officeart/2005/8/layout/cycle8"/>
    <dgm:cxn modelId="{F6829A47-C5F8-4067-B804-13D699D85F55}" type="presParOf" srcId="{E1F6D9A5-8593-48D0-B4D0-F55C94A6CF97}" destId="{2CAAB890-12EA-42C4-BAE5-CAD1045CB7EB}" srcOrd="18" destOrd="0" presId="urn:microsoft.com/office/officeart/2005/8/layout/cycle8"/>
    <dgm:cxn modelId="{8EF1B317-E65A-4633-A722-57C4C758C80A}" type="presParOf" srcId="{E1F6D9A5-8593-48D0-B4D0-F55C94A6CF97}" destId="{575F8982-010E-4EEC-9C07-AB72877D229B}"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F4510E7-C0A0-4FBF-BFC4-EF58B5400FDD}" type="doc">
      <dgm:prSet loTypeId="urn:microsoft.com/office/officeart/2005/8/layout/cycle8" loCatId="cycle" qsTypeId="urn:microsoft.com/office/officeart/2005/8/quickstyle/simple1" qsCatId="simple" csTypeId="urn:microsoft.com/office/officeart/2005/8/colors/colorful4" csCatId="colorful" phldr="1"/>
      <dgm:spPr/>
    </dgm:pt>
    <dgm:pt modelId="{E9A0F6D1-476C-45D3-ADAA-FD3E7B033020}">
      <dgm:prSet phldrT="[Text]"/>
      <dgm:spPr>
        <a:noFill/>
      </dgm:spPr>
      <dgm:t>
        <a:bodyPr/>
        <a:lstStyle/>
        <a:p>
          <a:r>
            <a:rPr lang="en-US"/>
            <a:t>Plan</a:t>
          </a:r>
        </a:p>
      </dgm:t>
    </dgm:pt>
    <dgm:pt modelId="{806DAD83-69A6-40B4-8B79-EB59DA5CD8A2}" type="parTrans" cxnId="{0088574A-AA41-4AF6-92D1-FDD73273CFA2}">
      <dgm:prSet/>
      <dgm:spPr/>
      <dgm:t>
        <a:bodyPr/>
        <a:lstStyle/>
        <a:p>
          <a:endParaRPr lang="en-US"/>
        </a:p>
      </dgm:t>
    </dgm:pt>
    <dgm:pt modelId="{DC00A074-D2B0-49D9-9634-5EAF2FAB2423}" type="sibTrans" cxnId="{0088574A-AA41-4AF6-92D1-FDD73273CFA2}">
      <dgm:prSet/>
      <dgm:spPr/>
      <dgm:t>
        <a:bodyPr/>
        <a:lstStyle/>
        <a:p>
          <a:endParaRPr lang="en-US"/>
        </a:p>
      </dgm:t>
    </dgm:pt>
    <dgm:pt modelId="{2BC067D8-CBF4-4C53-86F7-B7171CB66978}">
      <dgm:prSet phldrT="[Text]"/>
      <dgm:spPr/>
      <dgm:t>
        <a:bodyPr/>
        <a:lstStyle/>
        <a:p>
          <a:r>
            <a:rPr lang="en-US"/>
            <a:t>Do</a:t>
          </a:r>
        </a:p>
      </dgm:t>
    </dgm:pt>
    <dgm:pt modelId="{E38D8CB6-A24B-415A-9CF4-41E807119D87}" type="parTrans" cxnId="{40AAA496-C92F-4E66-892E-1CE8D284A316}">
      <dgm:prSet/>
      <dgm:spPr/>
      <dgm:t>
        <a:bodyPr/>
        <a:lstStyle/>
        <a:p>
          <a:endParaRPr lang="en-US"/>
        </a:p>
      </dgm:t>
    </dgm:pt>
    <dgm:pt modelId="{7BE54737-FB19-4166-9393-2BE9CFA85EDC}" type="sibTrans" cxnId="{40AAA496-C92F-4E66-892E-1CE8D284A316}">
      <dgm:prSet/>
      <dgm:spPr/>
      <dgm:t>
        <a:bodyPr/>
        <a:lstStyle/>
        <a:p>
          <a:endParaRPr lang="en-US"/>
        </a:p>
      </dgm:t>
    </dgm:pt>
    <dgm:pt modelId="{8D670710-8FB6-4C39-80EC-8232544D588B}">
      <dgm:prSet phldrT="[Text]"/>
      <dgm:spPr>
        <a:noFill/>
      </dgm:spPr>
      <dgm:t>
        <a:bodyPr/>
        <a:lstStyle/>
        <a:p>
          <a:r>
            <a:rPr lang="en-US"/>
            <a:t>Study</a:t>
          </a:r>
        </a:p>
      </dgm:t>
    </dgm:pt>
    <dgm:pt modelId="{EE8E5A6E-73E6-49C2-A09E-24CED66DD9A6}" type="parTrans" cxnId="{327AC123-8454-412A-B081-5C82431C0C54}">
      <dgm:prSet/>
      <dgm:spPr/>
      <dgm:t>
        <a:bodyPr/>
        <a:lstStyle/>
        <a:p>
          <a:endParaRPr lang="en-US"/>
        </a:p>
      </dgm:t>
    </dgm:pt>
    <dgm:pt modelId="{B7239C3B-BA9C-47ED-B25D-D7CCEE663910}" type="sibTrans" cxnId="{327AC123-8454-412A-B081-5C82431C0C54}">
      <dgm:prSet/>
      <dgm:spPr/>
      <dgm:t>
        <a:bodyPr/>
        <a:lstStyle/>
        <a:p>
          <a:endParaRPr lang="en-US"/>
        </a:p>
      </dgm:t>
    </dgm:pt>
    <dgm:pt modelId="{0DACDFEB-7B23-40BA-AB7A-3FABD29BB9D8}">
      <dgm:prSet phldrT="[Text]"/>
      <dgm:spPr>
        <a:noFill/>
      </dgm:spPr>
      <dgm:t>
        <a:bodyPr/>
        <a:lstStyle/>
        <a:p>
          <a:r>
            <a:rPr lang="en-US"/>
            <a:t>Act</a:t>
          </a:r>
        </a:p>
      </dgm:t>
    </dgm:pt>
    <dgm:pt modelId="{14586BA0-7C70-4B62-AB90-BEC1A15F191F}" type="parTrans" cxnId="{27346BF4-739A-4A0C-915F-96CB43F42475}">
      <dgm:prSet/>
      <dgm:spPr/>
      <dgm:t>
        <a:bodyPr/>
        <a:lstStyle/>
        <a:p>
          <a:endParaRPr lang="en-US"/>
        </a:p>
      </dgm:t>
    </dgm:pt>
    <dgm:pt modelId="{841D0445-D6EF-4E3B-981E-4A56854D7F6C}" type="sibTrans" cxnId="{27346BF4-739A-4A0C-915F-96CB43F42475}">
      <dgm:prSet/>
      <dgm:spPr/>
      <dgm:t>
        <a:bodyPr/>
        <a:lstStyle/>
        <a:p>
          <a:endParaRPr lang="en-US"/>
        </a:p>
      </dgm:t>
    </dgm:pt>
    <dgm:pt modelId="{E1F6D9A5-8593-48D0-B4D0-F55C94A6CF97}" type="pres">
      <dgm:prSet presAssocID="{0F4510E7-C0A0-4FBF-BFC4-EF58B5400FDD}" presName="compositeShape" presStyleCnt="0">
        <dgm:presLayoutVars>
          <dgm:chMax val="7"/>
          <dgm:dir/>
          <dgm:resizeHandles val="exact"/>
        </dgm:presLayoutVars>
      </dgm:prSet>
      <dgm:spPr/>
    </dgm:pt>
    <dgm:pt modelId="{56D9FA45-530A-4148-A35A-B45603A460CF}" type="pres">
      <dgm:prSet presAssocID="{0F4510E7-C0A0-4FBF-BFC4-EF58B5400FDD}" presName="wedge1" presStyleLbl="node1" presStyleIdx="0" presStyleCnt="4"/>
      <dgm:spPr/>
    </dgm:pt>
    <dgm:pt modelId="{89819793-742F-4837-8018-0B136D9B5149}" type="pres">
      <dgm:prSet presAssocID="{0F4510E7-C0A0-4FBF-BFC4-EF58B5400FDD}" presName="dummy1a" presStyleCnt="0"/>
      <dgm:spPr/>
    </dgm:pt>
    <dgm:pt modelId="{BA3916A7-7C4B-4D65-985A-A4A9E7F8C491}" type="pres">
      <dgm:prSet presAssocID="{0F4510E7-C0A0-4FBF-BFC4-EF58B5400FDD}" presName="dummy1b" presStyleCnt="0"/>
      <dgm:spPr/>
    </dgm:pt>
    <dgm:pt modelId="{26795FBB-1354-4F6A-B5F4-8B219E9D77E7}" type="pres">
      <dgm:prSet presAssocID="{0F4510E7-C0A0-4FBF-BFC4-EF58B5400FDD}" presName="wedge1Tx" presStyleLbl="node1" presStyleIdx="0" presStyleCnt="4">
        <dgm:presLayoutVars>
          <dgm:chMax val="0"/>
          <dgm:chPref val="0"/>
          <dgm:bulletEnabled val="1"/>
        </dgm:presLayoutVars>
      </dgm:prSet>
      <dgm:spPr/>
    </dgm:pt>
    <dgm:pt modelId="{31540DA7-51DB-4551-AFE5-6B1DCBE8C21D}" type="pres">
      <dgm:prSet presAssocID="{0F4510E7-C0A0-4FBF-BFC4-EF58B5400FDD}" presName="wedge2" presStyleLbl="node1" presStyleIdx="1" presStyleCnt="4"/>
      <dgm:spPr/>
    </dgm:pt>
    <dgm:pt modelId="{DB68F2E0-59ED-4975-A15A-1B02C6A3938D}" type="pres">
      <dgm:prSet presAssocID="{0F4510E7-C0A0-4FBF-BFC4-EF58B5400FDD}" presName="dummy2a" presStyleCnt="0"/>
      <dgm:spPr/>
    </dgm:pt>
    <dgm:pt modelId="{CD3EEBC1-A8F6-4F21-BD6B-D0BC1ECC8133}" type="pres">
      <dgm:prSet presAssocID="{0F4510E7-C0A0-4FBF-BFC4-EF58B5400FDD}" presName="dummy2b" presStyleCnt="0"/>
      <dgm:spPr/>
    </dgm:pt>
    <dgm:pt modelId="{776D3760-C8A8-47FF-BCD6-8D240D703D23}" type="pres">
      <dgm:prSet presAssocID="{0F4510E7-C0A0-4FBF-BFC4-EF58B5400FDD}" presName="wedge2Tx" presStyleLbl="node1" presStyleIdx="1" presStyleCnt="4">
        <dgm:presLayoutVars>
          <dgm:chMax val="0"/>
          <dgm:chPref val="0"/>
          <dgm:bulletEnabled val="1"/>
        </dgm:presLayoutVars>
      </dgm:prSet>
      <dgm:spPr/>
    </dgm:pt>
    <dgm:pt modelId="{4FFF6C2F-FE28-43BE-841D-CD5E5760059F}" type="pres">
      <dgm:prSet presAssocID="{0F4510E7-C0A0-4FBF-BFC4-EF58B5400FDD}" presName="wedge3" presStyleLbl="node1" presStyleIdx="2" presStyleCnt="4"/>
      <dgm:spPr/>
    </dgm:pt>
    <dgm:pt modelId="{1D18733A-9A6D-48DE-8225-4E7E711F25AC}" type="pres">
      <dgm:prSet presAssocID="{0F4510E7-C0A0-4FBF-BFC4-EF58B5400FDD}" presName="dummy3a" presStyleCnt="0"/>
      <dgm:spPr/>
    </dgm:pt>
    <dgm:pt modelId="{380393FE-741B-49EE-99FC-2FC95423C053}" type="pres">
      <dgm:prSet presAssocID="{0F4510E7-C0A0-4FBF-BFC4-EF58B5400FDD}" presName="dummy3b" presStyleCnt="0"/>
      <dgm:spPr/>
    </dgm:pt>
    <dgm:pt modelId="{4288C5EB-0D52-4C61-99D1-D7431BA061B7}" type="pres">
      <dgm:prSet presAssocID="{0F4510E7-C0A0-4FBF-BFC4-EF58B5400FDD}" presName="wedge3Tx" presStyleLbl="node1" presStyleIdx="2" presStyleCnt="4">
        <dgm:presLayoutVars>
          <dgm:chMax val="0"/>
          <dgm:chPref val="0"/>
          <dgm:bulletEnabled val="1"/>
        </dgm:presLayoutVars>
      </dgm:prSet>
      <dgm:spPr/>
    </dgm:pt>
    <dgm:pt modelId="{4ED1C86A-A6B6-446C-A08C-F8F783A256B5}" type="pres">
      <dgm:prSet presAssocID="{0F4510E7-C0A0-4FBF-BFC4-EF58B5400FDD}" presName="wedge4" presStyleLbl="node1" presStyleIdx="3" presStyleCnt="4"/>
      <dgm:spPr/>
    </dgm:pt>
    <dgm:pt modelId="{E542762C-EAE4-42A7-8910-3FFD41F75DBE}" type="pres">
      <dgm:prSet presAssocID="{0F4510E7-C0A0-4FBF-BFC4-EF58B5400FDD}" presName="dummy4a" presStyleCnt="0"/>
      <dgm:spPr/>
    </dgm:pt>
    <dgm:pt modelId="{05DEF561-FA99-4A59-9C6C-17241D1C26EA}" type="pres">
      <dgm:prSet presAssocID="{0F4510E7-C0A0-4FBF-BFC4-EF58B5400FDD}" presName="dummy4b" presStyleCnt="0"/>
      <dgm:spPr/>
    </dgm:pt>
    <dgm:pt modelId="{F8629357-D60C-4AC9-9EF4-F254090929E3}" type="pres">
      <dgm:prSet presAssocID="{0F4510E7-C0A0-4FBF-BFC4-EF58B5400FDD}" presName="wedge4Tx" presStyleLbl="node1" presStyleIdx="3" presStyleCnt="4">
        <dgm:presLayoutVars>
          <dgm:chMax val="0"/>
          <dgm:chPref val="0"/>
          <dgm:bulletEnabled val="1"/>
        </dgm:presLayoutVars>
      </dgm:prSet>
      <dgm:spPr/>
    </dgm:pt>
    <dgm:pt modelId="{508AA77C-13D4-4A83-8C57-3B71D8FCD472}" type="pres">
      <dgm:prSet presAssocID="{DC00A074-D2B0-49D9-9634-5EAF2FAB2423}" presName="arrowWedge1" presStyleLbl="fgSibTrans2D1" presStyleIdx="0" presStyleCnt="4"/>
      <dgm:spPr>
        <a:solidFill>
          <a:srgbClr val="012D72"/>
        </a:solidFill>
      </dgm:spPr>
    </dgm:pt>
    <dgm:pt modelId="{5AEC13BE-A92A-401F-B4B5-A1F03D1F4CAE}" type="pres">
      <dgm:prSet presAssocID="{7BE54737-FB19-4166-9393-2BE9CFA85EDC}" presName="arrowWedge2" presStyleLbl="fgSibTrans2D1" presStyleIdx="1" presStyleCnt="4"/>
      <dgm:spPr>
        <a:solidFill>
          <a:srgbClr val="012D72"/>
        </a:solidFill>
      </dgm:spPr>
    </dgm:pt>
    <dgm:pt modelId="{2CAAB890-12EA-42C4-BAE5-CAD1045CB7EB}" type="pres">
      <dgm:prSet presAssocID="{B7239C3B-BA9C-47ED-B25D-D7CCEE663910}" presName="arrowWedge3" presStyleLbl="fgSibTrans2D1" presStyleIdx="2" presStyleCnt="4"/>
      <dgm:spPr>
        <a:solidFill>
          <a:srgbClr val="012D72"/>
        </a:solidFill>
      </dgm:spPr>
    </dgm:pt>
    <dgm:pt modelId="{575F8982-010E-4EEC-9C07-AB72877D229B}" type="pres">
      <dgm:prSet presAssocID="{841D0445-D6EF-4E3B-981E-4A56854D7F6C}" presName="arrowWedge4" presStyleLbl="fgSibTrans2D1" presStyleIdx="3" presStyleCnt="4"/>
      <dgm:spPr>
        <a:solidFill>
          <a:srgbClr val="012D72"/>
        </a:solidFill>
      </dgm:spPr>
    </dgm:pt>
  </dgm:ptLst>
  <dgm:cxnLst>
    <dgm:cxn modelId="{327AC123-8454-412A-B081-5C82431C0C54}" srcId="{0F4510E7-C0A0-4FBF-BFC4-EF58B5400FDD}" destId="{8D670710-8FB6-4C39-80EC-8232544D588B}" srcOrd="2" destOrd="0" parTransId="{EE8E5A6E-73E6-49C2-A09E-24CED66DD9A6}" sibTransId="{B7239C3B-BA9C-47ED-B25D-D7CCEE663910}"/>
    <dgm:cxn modelId="{F5DA3161-B07F-444A-B3F4-16797F02675C}" type="presOf" srcId="{8D670710-8FB6-4C39-80EC-8232544D588B}" destId="{4FFF6C2F-FE28-43BE-841D-CD5E5760059F}" srcOrd="0" destOrd="0" presId="urn:microsoft.com/office/officeart/2005/8/layout/cycle8"/>
    <dgm:cxn modelId="{BA001545-045D-4B38-8F9C-DE55A7E47514}" type="presOf" srcId="{E9A0F6D1-476C-45D3-ADAA-FD3E7B033020}" destId="{26795FBB-1354-4F6A-B5F4-8B219E9D77E7}" srcOrd="1" destOrd="0" presId="urn:microsoft.com/office/officeart/2005/8/layout/cycle8"/>
    <dgm:cxn modelId="{0088574A-AA41-4AF6-92D1-FDD73273CFA2}" srcId="{0F4510E7-C0A0-4FBF-BFC4-EF58B5400FDD}" destId="{E9A0F6D1-476C-45D3-ADAA-FD3E7B033020}" srcOrd="0" destOrd="0" parTransId="{806DAD83-69A6-40B4-8B79-EB59DA5CD8A2}" sibTransId="{DC00A074-D2B0-49D9-9634-5EAF2FAB2423}"/>
    <dgm:cxn modelId="{C6D5D859-5E82-4E7A-A005-A75437DC3A92}" type="presOf" srcId="{2BC067D8-CBF4-4C53-86F7-B7171CB66978}" destId="{776D3760-C8A8-47FF-BCD6-8D240D703D23}" srcOrd="1" destOrd="0" presId="urn:microsoft.com/office/officeart/2005/8/layout/cycle8"/>
    <dgm:cxn modelId="{71B85385-FD06-47EC-8E61-42BCA33BF040}" type="presOf" srcId="{E9A0F6D1-476C-45D3-ADAA-FD3E7B033020}" destId="{56D9FA45-530A-4148-A35A-B45603A460CF}" srcOrd="0" destOrd="0" presId="urn:microsoft.com/office/officeart/2005/8/layout/cycle8"/>
    <dgm:cxn modelId="{05A55A88-0F4F-42AC-AB48-8E49C7371563}" type="presOf" srcId="{2BC067D8-CBF4-4C53-86F7-B7171CB66978}" destId="{31540DA7-51DB-4551-AFE5-6B1DCBE8C21D}" srcOrd="0" destOrd="0" presId="urn:microsoft.com/office/officeart/2005/8/layout/cycle8"/>
    <dgm:cxn modelId="{40AAA496-C92F-4E66-892E-1CE8D284A316}" srcId="{0F4510E7-C0A0-4FBF-BFC4-EF58B5400FDD}" destId="{2BC067D8-CBF4-4C53-86F7-B7171CB66978}" srcOrd="1" destOrd="0" parTransId="{E38D8CB6-A24B-415A-9CF4-41E807119D87}" sibTransId="{7BE54737-FB19-4166-9393-2BE9CFA85EDC}"/>
    <dgm:cxn modelId="{9C32EEB7-9A65-490D-9296-A463C2A215B3}" type="presOf" srcId="{8D670710-8FB6-4C39-80EC-8232544D588B}" destId="{4288C5EB-0D52-4C61-99D1-D7431BA061B7}" srcOrd="1" destOrd="0" presId="urn:microsoft.com/office/officeart/2005/8/layout/cycle8"/>
    <dgm:cxn modelId="{771104C4-2CBB-4CB1-9816-1F442FF5DE51}" type="presOf" srcId="{0DACDFEB-7B23-40BA-AB7A-3FABD29BB9D8}" destId="{F8629357-D60C-4AC9-9EF4-F254090929E3}" srcOrd="1" destOrd="0" presId="urn:microsoft.com/office/officeart/2005/8/layout/cycle8"/>
    <dgm:cxn modelId="{B951A3CD-5638-4DB1-8E52-5F3D4D289FFC}" type="presOf" srcId="{0F4510E7-C0A0-4FBF-BFC4-EF58B5400FDD}" destId="{E1F6D9A5-8593-48D0-B4D0-F55C94A6CF97}" srcOrd="0" destOrd="0" presId="urn:microsoft.com/office/officeart/2005/8/layout/cycle8"/>
    <dgm:cxn modelId="{94AFC5DD-FC05-4D81-B723-93D239AE82C1}" type="presOf" srcId="{0DACDFEB-7B23-40BA-AB7A-3FABD29BB9D8}" destId="{4ED1C86A-A6B6-446C-A08C-F8F783A256B5}" srcOrd="0" destOrd="0" presId="urn:microsoft.com/office/officeart/2005/8/layout/cycle8"/>
    <dgm:cxn modelId="{27346BF4-739A-4A0C-915F-96CB43F42475}" srcId="{0F4510E7-C0A0-4FBF-BFC4-EF58B5400FDD}" destId="{0DACDFEB-7B23-40BA-AB7A-3FABD29BB9D8}" srcOrd="3" destOrd="0" parTransId="{14586BA0-7C70-4B62-AB90-BEC1A15F191F}" sibTransId="{841D0445-D6EF-4E3B-981E-4A56854D7F6C}"/>
    <dgm:cxn modelId="{9D950B2E-361C-474B-8267-F1BEE73AB2A7}" type="presParOf" srcId="{E1F6D9A5-8593-48D0-B4D0-F55C94A6CF97}" destId="{56D9FA45-530A-4148-A35A-B45603A460CF}" srcOrd="0" destOrd="0" presId="urn:microsoft.com/office/officeart/2005/8/layout/cycle8"/>
    <dgm:cxn modelId="{616B6AE8-3208-4758-AA04-6A01484B8807}" type="presParOf" srcId="{E1F6D9A5-8593-48D0-B4D0-F55C94A6CF97}" destId="{89819793-742F-4837-8018-0B136D9B5149}" srcOrd="1" destOrd="0" presId="urn:microsoft.com/office/officeart/2005/8/layout/cycle8"/>
    <dgm:cxn modelId="{03252748-AB4A-4DFA-A1BA-FD46B6F93E9A}" type="presParOf" srcId="{E1F6D9A5-8593-48D0-B4D0-F55C94A6CF97}" destId="{BA3916A7-7C4B-4D65-985A-A4A9E7F8C491}" srcOrd="2" destOrd="0" presId="urn:microsoft.com/office/officeart/2005/8/layout/cycle8"/>
    <dgm:cxn modelId="{9BF7948B-0370-411B-BB12-1AD9FD10A1F0}" type="presParOf" srcId="{E1F6D9A5-8593-48D0-B4D0-F55C94A6CF97}" destId="{26795FBB-1354-4F6A-B5F4-8B219E9D77E7}" srcOrd="3" destOrd="0" presId="urn:microsoft.com/office/officeart/2005/8/layout/cycle8"/>
    <dgm:cxn modelId="{0EEDA453-6AFB-4179-A84D-E5184EEC845B}" type="presParOf" srcId="{E1F6D9A5-8593-48D0-B4D0-F55C94A6CF97}" destId="{31540DA7-51DB-4551-AFE5-6B1DCBE8C21D}" srcOrd="4" destOrd="0" presId="urn:microsoft.com/office/officeart/2005/8/layout/cycle8"/>
    <dgm:cxn modelId="{955A2DDA-68E0-4388-8F31-1A0CB57AD6F7}" type="presParOf" srcId="{E1F6D9A5-8593-48D0-B4D0-F55C94A6CF97}" destId="{DB68F2E0-59ED-4975-A15A-1B02C6A3938D}" srcOrd="5" destOrd="0" presId="urn:microsoft.com/office/officeart/2005/8/layout/cycle8"/>
    <dgm:cxn modelId="{F39F3388-58E7-475C-88C3-E9134C45DAD0}" type="presParOf" srcId="{E1F6D9A5-8593-48D0-B4D0-F55C94A6CF97}" destId="{CD3EEBC1-A8F6-4F21-BD6B-D0BC1ECC8133}" srcOrd="6" destOrd="0" presId="urn:microsoft.com/office/officeart/2005/8/layout/cycle8"/>
    <dgm:cxn modelId="{4188A88A-61B0-410A-94A6-31212405628A}" type="presParOf" srcId="{E1F6D9A5-8593-48D0-B4D0-F55C94A6CF97}" destId="{776D3760-C8A8-47FF-BCD6-8D240D703D23}" srcOrd="7" destOrd="0" presId="urn:microsoft.com/office/officeart/2005/8/layout/cycle8"/>
    <dgm:cxn modelId="{A38412B1-B9E8-49E1-A629-7AC80AACA94C}" type="presParOf" srcId="{E1F6D9A5-8593-48D0-B4D0-F55C94A6CF97}" destId="{4FFF6C2F-FE28-43BE-841D-CD5E5760059F}" srcOrd="8" destOrd="0" presId="urn:microsoft.com/office/officeart/2005/8/layout/cycle8"/>
    <dgm:cxn modelId="{6FF41BB6-80ED-4684-B34F-28EAA626AE09}" type="presParOf" srcId="{E1F6D9A5-8593-48D0-B4D0-F55C94A6CF97}" destId="{1D18733A-9A6D-48DE-8225-4E7E711F25AC}" srcOrd="9" destOrd="0" presId="urn:microsoft.com/office/officeart/2005/8/layout/cycle8"/>
    <dgm:cxn modelId="{802415A1-DD86-429E-AC4D-A02A1467EFFA}" type="presParOf" srcId="{E1F6D9A5-8593-48D0-B4D0-F55C94A6CF97}" destId="{380393FE-741B-49EE-99FC-2FC95423C053}" srcOrd="10" destOrd="0" presId="urn:microsoft.com/office/officeart/2005/8/layout/cycle8"/>
    <dgm:cxn modelId="{C2A856EA-9AEE-431F-AD41-E752805AF51B}" type="presParOf" srcId="{E1F6D9A5-8593-48D0-B4D0-F55C94A6CF97}" destId="{4288C5EB-0D52-4C61-99D1-D7431BA061B7}" srcOrd="11" destOrd="0" presId="urn:microsoft.com/office/officeart/2005/8/layout/cycle8"/>
    <dgm:cxn modelId="{C9B7F9CF-C934-4AC6-8941-AE45A8517FDB}" type="presParOf" srcId="{E1F6D9A5-8593-48D0-B4D0-F55C94A6CF97}" destId="{4ED1C86A-A6B6-446C-A08C-F8F783A256B5}" srcOrd="12" destOrd="0" presId="urn:microsoft.com/office/officeart/2005/8/layout/cycle8"/>
    <dgm:cxn modelId="{201B81DA-A19D-4433-98AD-7FE372D6B03A}" type="presParOf" srcId="{E1F6D9A5-8593-48D0-B4D0-F55C94A6CF97}" destId="{E542762C-EAE4-42A7-8910-3FFD41F75DBE}" srcOrd="13" destOrd="0" presId="urn:microsoft.com/office/officeart/2005/8/layout/cycle8"/>
    <dgm:cxn modelId="{53CC4D9F-97E9-444C-A5FE-2CE833FA9540}" type="presParOf" srcId="{E1F6D9A5-8593-48D0-B4D0-F55C94A6CF97}" destId="{05DEF561-FA99-4A59-9C6C-17241D1C26EA}" srcOrd="14" destOrd="0" presId="urn:microsoft.com/office/officeart/2005/8/layout/cycle8"/>
    <dgm:cxn modelId="{BFDE93D8-5ADA-4685-AB35-26307359981E}" type="presParOf" srcId="{E1F6D9A5-8593-48D0-B4D0-F55C94A6CF97}" destId="{F8629357-D60C-4AC9-9EF4-F254090929E3}" srcOrd="15" destOrd="0" presId="urn:microsoft.com/office/officeart/2005/8/layout/cycle8"/>
    <dgm:cxn modelId="{8F838B8A-CA72-4E78-8FAE-F2EF0101DE5F}" type="presParOf" srcId="{E1F6D9A5-8593-48D0-B4D0-F55C94A6CF97}" destId="{508AA77C-13D4-4A83-8C57-3B71D8FCD472}" srcOrd="16" destOrd="0" presId="urn:microsoft.com/office/officeart/2005/8/layout/cycle8"/>
    <dgm:cxn modelId="{57D04608-8A4B-440E-9CDC-792B17152107}" type="presParOf" srcId="{E1F6D9A5-8593-48D0-B4D0-F55C94A6CF97}" destId="{5AEC13BE-A92A-401F-B4B5-A1F03D1F4CAE}" srcOrd="17" destOrd="0" presId="urn:microsoft.com/office/officeart/2005/8/layout/cycle8"/>
    <dgm:cxn modelId="{F6829A47-C5F8-4067-B804-13D699D85F55}" type="presParOf" srcId="{E1F6D9A5-8593-48D0-B4D0-F55C94A6CF97}" destId="{2CAAB890-12EA-42C4-BAE5-CAD1045CB7EB}" srcOrd="18" destOrd="0" presId="urn:microsoft.com/office/officeart/2005/8/layout/cycle8"/>
    <dgm:cxn modelId="{8EF1B317-E65A-4633-A722-57C4C758C80A}" type="presParOf" srcId="{E1F6D9A5-8593-48D0-B4D0-F55C94A6CF97}" destId="{575F8982-010E-4EEC-9C07-AB72877D229B}"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F4510E7-C0A0-4FBF-BFC4-EF58B5400FDD}" type="doc">
      <dgm:prSet loTypeId="urn:microsoft.com/office/officeart/2005/8/layout/cycle8" loCatId="cycle" qsTypeId="urn:microsoft.com/office/officeart/2005/8/quickstyle/simple1" qsCatId="simple" csTypeId="urn:microsoft.com/office/officeart/2005/8/colors/colorful4" csCatId="colorful" phldr="1"/>
      <dgm:spPr/>
    </dgm:pt>
    <dgm:pt modelId="{E9A0F6D1-476C-45D3-ADAA-FD3E7B033020}">
      <dgm:prSet phldrT="[Text]"/>
      <dgm:spPr>
        <a:noFill/>
      </dgm:spPr>
      <dgm:t>
        <a:bodyPr/>
        <a:lstStyle/>
        <a:p>
          <a:r>
            <a:rPr lang="en-US"/>
            <a:t>Plan</a:t>
          </a:r>
        </a:p>
      </dgm:t>
    </dgm:pt>
    <dgm:pt modelId="{806DAD83-69A6-40B4-8B79-EB59DA5CD8A2}" type="parTrans" cxnId="{0088574A-AA41-4AF6-92D1-FDD73273CFA2}">
      <dgm:prSet/>
      <dgm:spPr/>
      <dgm:t>
        <a:bodyPr/>
        <a:lstStyle/>
        <a:p>
          <a:endParaRPr lang="en-US"/>
        </a:p>
      </dgm:t>
    </dgm:pt>
    <dgm:pt modelId="{DC00A074-D2B0-49D9-9634-5EAF2FAB2423}" type="sibTrans" cxnId="{0088574A-AA41-4AF6-92D1-FDD73273CFA2}">
      <dgm:prSet/>
      <dgm:spPr/>
      <dgm:t>
        <a:bodyPr/>
        <a:lstStyle/>
        <a:p>
          <a:endParaRPr lang="en-US"/>
        </a:p>
      </dgm:t>
    </dgm:pt>
    <dgm:pt modelId="{2BC067D8-CBF4-4C53-86F7-B7171CB66978}">
      <dgm:prSet phldrT="[Text]"/>
      <dgm:spPr>
        <a:noFill/>
      </dgm:spPr>
      <dgm:t>
        <a:bodyPr/>
        <a:lstStyle/>
        <a:p>
          <a:r>
            <a:rPr lang="en-US"/>
            <a:t>Do</a:t>
          </a:r>
        </a:p>
      </dgm:t>
    </dgm:pt>
    <dgm:pt modelId="{E38D8CB6-A24B-415A-9CF4-41E807119D87}" type="parTrans" cxnId="{40AAA496-C92F-4E66-892E-1CE8D284A316}">
      <dgm:prSet/>
      <dgm:spPr/>
      <dgm:t>
        <a:bodyPr/>
        <a:lstStyle/>
        <a:p>
          <a:endParaRPr lang="en-US"/>
        </a:p>
      </dgm:t>
    </dgm:pt>
    <dgm:pt modelId="{7BE54737-FB19-4166-9393-2BE9CFA85EDC}" type="sibTrans" cxnId="{40AAA496-C92F-4E66-892E-1CE8D284A316}">
      <dgm:prSet/>
      <dgm:spPr/>
      <dgm:t>
        <a:bodyPr/>
        <a:lstStyle/>
        <a:p>
          <a:endParaRPr lang="en-US"/>
        </a:p>
      </dgm:t>
    </dgm:pt>
    <dgm:pt modelId="{8D670710-8FB6-4C39-80EC-8232544D588B}">
      <dgm:prSet phldrT="[Text]"/>
      <dgm:spPr/>
      <dgm:t>
        <a:bodyPr/>
        <a:lstStyle/>
        <a:p>
          <a:r>
            <a:rPr lang="en-US"/>
            <a:t>Study</a:t>
          </a:r>
        </a:p>
      </dgm:t>
    </dgm:pt>
    <dgm:pt modelId="{EE8E5A6E-73E6-49C2-A09E-24CED66DD9A6}" type="parTrans" cxnId="{327AC123-8454-412A-B081-5C82431C0C54}">
      <dgm:prSet/>
      <dgm:spPr/>
      <dgm:t>
        <a:bodyPr/>
        <a:lstStyle/>
        <a:p>
          <a:endParaRPr lang="en-US"/>
        </a:p>
      </dgm:t>
    </dgm:pt>
    <dgm:pt modelId="{B7239C3B-BA9C-47ED-B25D-D7CCEE663910}" type="sibTrans" cxnId="{327AC123-8454-412A-B081-5C82431C0C54}">
      <dgm:prSet/>
      <dgm:spPr/>
      <dgm:t>
        <a:bodyPr/>
        <a:lstStyle/>
        <a:p>
          <a:endParaRPr lang="en-US"/>
        </a:p>
      </dgm:t>
    </dgm:pt>
    <dgm:pt modelId="{0DACDFEB-7B23-40BA-AB7A-3FABD29BB9D8}">
      <dgm:prSet phldrT="[Text]"/>
      <dgm:spPr>
        <a:noFill/>
      </dgm:spPr>
      <dgm:t>
        <a:bodyPr/>
        <a:lstStyle/>
        <a:p>
          <a:r>
            <a:rPr lang="en-US"/>
            <a:t>Act</a:t>
          </a:r>
        </a:p>
      </dgm:t>
    </dgm:pt>
    <dgm:pt modelId="{14586BA0-7C70-4B62-AB90-BEC1A15F191F}" type="parTrans" cxnId="{27346BF4-739A-4A0C-915F-96CB43F42475}">
      <dgm:prSet/>
      <dgm:spPr/>
      <dgm:t>
        <a:bodyPr/>
        <a:lstStyle/>
        <a:p>
          <a:endParaRPr lang="en-US"/>
        </a:p>
      </dgm:t>
    </dgm:pt>
    <dgm:pt modelId="{841D0445-D6EF-4E3B-981E-4A56854D7F6C}" type="sibTrans" cxnId="{27346BF4-739A-4A0C-915F-96CB43F42475}">
      <dgm:prSet/>
      <dgm:spPr/>
      <dgm:t>
        <a:bodyPr/>
        <a:lstStyle/>
        <a:p>
          <a:endParaRPr lang="en-US"/>
        </a:p>
      </dgm:t>
    </dgm:pt>
    <dgm:pt modelId="{E1F6D9A5-8593-48D0-B4D0-F55C94A6CF97}" type="pres">
      <dgm:prSet presAssocID="{0F4510E7-C0A0-4FBF-BFC4-EF58B5400FDD}" presName="compositeShape" presStyleCnt="0">
        <dgm:presLayoutVars>
          <dgm:chMax val="7"/>
          <dgm:dir/>
          <dgm:resizeHandles val="exact"/>
        </dgm:presLayoutVars>
      </dgm:prSet>
      <dgm:spPr/>
    </dgm:pt>
    <dgm:pt modelId="{56D9FA45-530A-4148-A35A-B45603A460CF}" type="pres">
      <dgm:prSet presAssocID="{0F4510E7-C0A0-4FBF-BFC4-EF58B5400FDD}" presName="wedge1" presStyleLbl="node1" presStyleIdx="0" presStyleCnt="4"/>
      <dgm:spPr/>
    </dgm:pt>
    <dgm:pt modelId="{89819793-742F-4837-8018-0B136D9B5149}" type="pres">
      <dgm:prSet presAssocID="{0F4510E7-C0A0-4FBF-BFC4-EF58B5400FDD}" presName="dummy1a" presStyleCnt="0"/>
      <dgm:spPr/>
    </dgm:pt>
    <dgm:pt modelId="{BA3916A7-7C4B-4D65-985A-A4A9E7F8C491}" type="pres">
      <dgm:prSet presAssocID="{0F4510E7-C0A0-4FBF-BFC4-EF58B5400FDD}" presName="dummy1b" presStyleCnt="0"/>
      <dgm:spPr/>
    </dgm:pt>
    <dgm:pt modelId="{26795FBB-1354-4F6A-B5F4-8B219E9D77E7}" type="pres">
      <dgm:prSet presAssocID="{0F4510E7-C0A0-4FBF-BFC4-EF58B5400FDD}" presName="wedge1Tx" presStyleLbl="node1" presStyleIdx="0" presStyleCnt="4">
        <dgm:presLayoutVars>
          <dgm:chMax val="0"/>
          <dgm:chPref val="0"/>
          <dgm:bulletEnabled val="1"/>
        </dgm:presLayoutVars>
      </dgm:prSet>
      <dgm:spPr/>
    </dgm:pt>
    <dgm:pt modelId="{31540DA7-51DB-4551-AFE5-6B1DCBE8C21D}" type="pres">
      <dgm:prSet presAssocID="{0F4510E7-C0A0-4FBF-BFC4-EF58B5400FDD}" presName="wedge2" presStyleLbl="node1" presStyleIdx="1" presStyleCnt="4"/>
      <dgm:spPr/>
    </dgm:pt>
    <dgm:pt modelId="{DB68F2E0-59ED-4975-A15A-1B02C6A3938D}" type="pres">
      <dgm:prSet presAssocID="{0F4510E7-C0A0-4FBF-BFC4-EF58B5400FDD}" presName="dummy2a" presStyleCnt="0"/>
      <dgm:spPr/>
    </dgm:pt>
    <dgm:pt modelId="{CD3EEBC1-A8F6-4F21-BD6B-D0BC1ECC8133}" type="pres">
      <dgm:prSet presAssocID="{0F4510E7-C0A0-4FBF-BFC4-EF58B5400FDD}" presName="dummy2b" presStyleCnt="0"/>
      <dgm:spPr/>
    </dgm:pt>
    <dgm:pt modelId="{776D3760-C8A8-47FF-BCD6-8D240D703D23}" type="pres">
      <dgm:prSet presAssocID="{0F4510E7-C0A0-4FBF-BFC4-EF58B5400FDD}" presName="wedge2Tx" presStyleLbl="node1" presStyleIdx="1" presStyleCnt="4">
        <dgm:presLayoutVars>
          <dgm:chMax val="0"/>
          <dgm:chPref val="0"/>
          <dgm:bulletEnabled val="1"/>
        </dgm:presLayoutVars>
      </dgm:prSet>
      <dgm:spPr/>
    </dgm:pt>
    <dgm:pt modelId="{4FFF6C2F-FE28-43BE-841D-CD5E5760059F}" type="pres">
      <dgm:prSet presAssocID="{0F4510E7-C0A0-4FBF-BFC4-EF58B5400FDD}" presName="wedge3" presStyleLbl="node1" presStyleIdx="2" presStyleCnt="4"/>
      <dgm:spPr/>
    </dgm:pt>
    <dgm:pt modelId="{1D18733A-9A6D-48DE-8225-4E7E711F25AC}" type="pres">
      <dgm:prSet presAssocID="{0F4510E7-C0A0-4FBF-BFC4-EF58B5400FDD}" presName="dummy3a" presStyleCnt="0"/>
      <dgm:spPr/>
    </dgm:pt>
    <dgm:pt modelId="{380393FE-741B-49EE-99FC-2FC95423C053}" type="pres">
      <dgm:prSet presAssocID="{0F4510E7-C0A0-4FBF-BFC4-EF58B5400FDD}" presName="dummy3b" presStyleCnt="0"/>
      <dgm:spPr/>
    </dgm:pt>
    <dgm:pt modelId="{4288C5EB-0D52-4C61-99D1-D7431BA061B7}" type="pres">
      <dgm:prSet presAssocID="{0F4510E7-C0A0-4FBF-BFC4-EF58B5400FDD}" presName="wedge3Tx" presStyleLbl="node1" presStyleIdx="2" presStyleCnt="4">
        <dgm:presLayoutVars>
          <dgm:chMax val="0"/>
          <dgm:chPref val="0"/>
          <dgm:bulletEnabled val="1"/>
        </dgm:presLayoutVars>
      </dgm:prSet>
      <dgm:spPr/>
    </dgm:pt>
    <dgm:pt modelId="{4ED1C86A-A6B6-446C-A08C-F8F783A256B5}" type="pres">
      <dgm:prSet presAssocID="{0F4510E7-C0A0-4FBF-BFC4-EF58B5400FDD}" presName="wedge4" presStyleLbl="node1" presStyleIdx="3" presStyleCnt="4"/>
      <dgm:spPr/>
    </dgm:pt>
    <dgm:pt modelId="{E542762C-EAE4-42A7-8910-3FFD41F75DBE}" type="pres">
      <dgm:prSet presAssocID="{0F4510E7-C0A0-4FBF-BFC4-EF58B5400FDD}" presName="dummy4a" presStyleCnt="0"/>
      <dgm:spPr/>
    </dgm:pt>
    <dgm:pt modelId="{05DEF561-FA99-4A59-9C6C-17241D1C26EA}" type="pres">
      <dgm:prSet presAssocID="{0F4510E7-C0A0-4FBF-BFC4-EF58B5400FDD}" presName="dummy4b" presStyleCnt="0"/>
      <dgm:spPr/>
    </dgm:pt>
    <dgm:pt modelId="{F8629357-D60C-4AC9-9EF4-F254090929E3}" type="pres">
      <dgm:prSet presAssocID="{0F4510E7-C0A0-4FBF-BFC4-EF58B5400FDD}" presName="wedge4Tx" presStyleLbl="node1" presStyleIdx="3" presStyleCnt="4">
        <dgm:presLayoutVars>
          <dgm:chMax val="0"/>
          <dgm:chPref val="0"/>
          <dgm:bulletEnabled val="1"/>
        </dgm:presLayoutVars>
      </dgm:prSet>
      <dgm:spPr/>
    </dgm:pt>
    <dgm:pt modelId="{508AA77C-13D4-4A83-8C57-3B71D8FCD472}" type="pres">
      <dgm:prSet presAssocID="{DC00A074-D2B0-49D9-9634-5EAF2FAB2423}" presName="arrowWedge1" presStyleLbl="fgSibTrans2D1" presStyleIdx="0" presStyleCnt="4"/>
      <dgm:spPr>
        <a:solidFill>
          <a:srgbClr val="012D72"/>
        </a:solidFill>
      </dgm:spPr>
    </dgm:pt>
    <dgm:pt modelId="{5AEC13BE-A92A-401F-B4B5-A1F03D1F4CAE}" type="pres">
      <dgm:prSet presAssocID="{7BE54737-FB19-4166-9393-2BE9CFA85EDC}" presName="arrowWedge2" presStyleLbl="fgSibTrans2D1" presStyleIdx="1" presStyleCnt="4"/>
      <dgm:spPr>
        <a:solidFill>
          <a:srgbClr val="012D72"/>
        </a:solidFill>
      </dgm:spPr>
    </dgm:pt>
    <dgm:pt modelId="{2CAAB890-12EA-42C4-BAE5-CAD1045CB7EB}" type="pres">
      <dgm:prSet presAssocID="{B7239C3B-BA9C-47ED-B25D-D7CCEE663910}" presName="arrowWedge3" presStyleLbl="fgSibTrans2D1" presStyleIdx="2" presStyleCnt="4"/>
      <dgm:spPr>
        <a:solidFill>
          <a:srgbClr val="012D72"/>
        </a:solidFill>
      </dgm:spPr>
    </dgm:pt>
    <dgm:pt modelId="{575F8982-010E-4EEC-9C07-AB72877D229B}" type="pres">
      <dgm:prSet presAssocID="{841D0445-D6EF-4E3B-981E-4A56854D7F6C}" presName="arrowWedge4" presStyleLbl="fgSibTrans2D1" presStyleIdx="3" presStyleCnt="4"/>
      <dgm:spPr>
        <a:solidFill>
          <a:srgbClr val="012D72"/>
        </a:solidFill>
      </dgm:spPr>
    </dgm:pt>
  </dgm:ptLst>
  <dgm:cxnLst>
    <dgm:cxn modelId="{327AC123-8454-412A-B081-5C82431C0C54}" srcId="{0F4510E7-C0A0-4FBF-BFC4-EF58B5400FDD}" destId="{8D670710-8FB6-4C39-80EC-8232544D588B}" srcOrd="2" destOrd="0" parTransId="{EE8E5A6E-73E6-49C2-A09E-24CED66DD9A6}" sibTransId="{B7239C3B-BA9C-47ED-B25D-D7CCEE663910}"/>
    <dgm:cxn modelId="{F5DA3161-B07F-444A-B3F4-16797F02675C}" type="presOf" srcId="{8D670710-8FB6-4C39-80EC-8232544D588B}" destId="{4FFF6C2F-FE28-43BE-841D-CD5E5760059F}" srcOrd="0" destOrd="0" presId="urn:microsoft.com/office/officeart/2005/8/layout/cycle8"/>
    <dgm:cxn modelId="{BA001545-045D-4B38-8F9C-DE55A7E47514}" type="presOf" srcId="{E9A0F6D1-476C-45D3-ADAA-FD3E7B033020}" destId="{26795FBB-1354-4F6A-B5F4-8B219E9D77E7}" srcOrd="1" destOrd="0" presId="urn:microsoft.com/office/officeart/2005/8/layout/cycle8"/>
    <dgm:cxn modelId="{0088574A-AA41-4AF6-92D1-FDD73273CFA2}" srcId="{0F4510E7-C0A0-4FBF-BFC4-EF58B5400FDD}" destId="{E9A0F6D1-476C-45D3-ADAA-FD3E7B033020}" srcOrd="0" destOrd="0" parTransId="{806DAD83-69A6-40B4-8B79-EB59DA5CD8A2}" sibTransId="{DC00A074-D2B0-49D9-9634-5EAF2FAB2423}"/>
    <dgm:cxn modelId="{C6D5D859-5E82-4E7A-A005-A75437DC3A92}" type="presOf" srcId="{2BC067D8-CBF4-4C53-86F7-B7171CB66978}" destId="{776D3760-C8A8-47FF-BCD6-8D240D703D23}" srcOrd="1" destOrd="0" presId="urn:microsoft.com/office/officeart/2005/8/layout/cycle8"/>
    <dgm:cxn modelId="{71B85385-FD06-47EC-8E61-42BCA33BF040}" type="presOf" srcId="{E9A0F6D1-476C-45D3-ADAA-FD3E7B033020}" destId="{56D9FA45-530A-4148-A35A-B45603A460CF}" srcOrd="0" destOrd="0" presId="urn:microsoft.com/office/officeart/2005/8/layout/cycle8"/>
    <dgm:cxn modelId="{05A55A88-0F4F-42AC-AB48-8E49C7371563}" type="presOf" srcId="{2BC067D8-CBF4-4C53-86F7-B7171CB66978}" destId="{31540DA7-51DB-4551-AFE5-6B1DCBE8C21D}" srcOrd="0" destOrd="0" presId="urn:microsoft.com/office/officeart/2005/8/layout/cycle8"/>
    <dgm:cxn modelId="{40AAA496-C92F-4E66-892E-1CE8D284A316}" srcId="{0F4510E7-C0A0-4FBF-BFC4-EF58B5400FDD}" destId="{2BC067D8-CBF4-4C53-86F7-B7171CB66978}" srcOrd="1" destOrd="0" parTransId="{E38D8CB6-A24B-415A-9CF4-41E807119D87}" sibTransId="{7BE54737-FB19-4166-9393-2BE9CFA85EDC}"/>
    <dgm:cxn modelId="{9C32EEB7-9A65-490D-9296-A463C2A215B3}" type="presOf" srcId="{8D670710-8FB6-4C39-80EC-8232544D588B}" destId="{4288C5EB-0D52-4C61-99D1-D7431BA061B7}" srcOrd="1" destOrd="0" presId="urn:microsoft.com/office/officeart/2005/8/layout/cycle8"/>
    <dgm:cxn modelId="{771104C4-2CBB-4CB1-9816-1F442FF5DE51}" type="presOf" srcId="{0DACDFEB-7B23-40BA-AB7A-3FABD29BB9D8}" destId="{F8629357-D60C-4AC9-9EF4-F254090929E3}" srcOrd="1" destOrd="0" presId="urn:microsoft.com/office/officeart/2005/8/layout/cycle8"/>
    <dgm:cxn modelId="{B951A3CD-5638-4DB1-8E52-5F3D4D289FFC}" type="presOf" srcId="{0F4510E7-C0A0-4FBF-BFC4-EF58B5400FDD}" destId="{E1F6D9A5-8593-48D0-B4D0-F55C94A6CF97}" srcOrd="0" destOrd="0" presId="urn:microsoft.com/office/officeart/2005/8/layout/cycle8"/>
    <dgm:cxn modelId="{94AFC5DD-FC05-4D81-B723-93D239AE82C1}" type="presOf" srcId="{0DACDFEB-7B23-40BA-AB7A-3FABD29BB9D8}" destId="{4ED1C86A-A6B6-446C-A08C-F8F783A256B5}" srcOrd="0" destOrd="0" presId="urn:microsoft.com/office/officeart/2005/8/layout/cycle8"/>
    <dgm:cxn modelId="{27346BF4-739A-4A0C-915F-96CB43F42475}" srcId="{0F4510E7-C0A0-4FBF-BFC4-EF58B5400FDD}" destId="{0DACDFEB-7B23-40BA-AB7A-3FABD29BB9D8}" srcOrd="3" destOrd="0" parTransId="{14586BA0-7C70-4B62-AB90-BEC1A15F191F}" sibTransId="{841D0445-D6EF-4E3B-981E-4A56854D7F6C}"/>
    <dgm:cxn modelId="{9D950B2E-361C-474B-8267-F1BEE73AB2A7}" type="presParOf" srcId="{E1F6D9A5-8593-48D0-B4D0-F55C94A6CF97}" destId="{56D9FA45-530A-4148-A35A-B45603A460CF}" srcOrd="0" destOrd="0" presId="urn:microsoft.com/office/officeart/2005/8/layout/cycle8"/>
    <dgm:cxn modelId="{616B6AE8-3208-4758-AA04-6A01484B8807}" type="presParOf" srcId="{E1F6D9A5-8593-48D0-B4D0-F55C94A6CF97}" destId="{89819793-742F-4837-8018-0B136D9B5149}" srcOrd="1" destOrd="0" presId="urn:microsoft.com/office/officeart/2005/8/layout/cycle8"/>
    <dgm:cxn modelId="{03252748-AB4A-4DFA-A1BA-FD46B6F93E9A}" type="presParOf" srcId="{E1F6D9A5-8593-48D0-B4D0-F55C94A6CF97}" destId="{BA3916A7-7C4B-4D65-985A-A4A9E7F8C491}" srcOrd="2" destOrd="0" presId="urn:microsoft.com/office/officeart/2005/8/layout/cycle8"/>
    <dgm:cxn modelId="{9BF7948B-0370-411B-BB12-1AD9FD10A1F0}" type="presParOf" srcId="{E1F6D9A5-8593-48D0-B4D0-F55C94A6CF97}" destId="{26795FBB-1354-4F6A-B5F4-8B219E9D77E7}" srcOrd="3" destOrd="0" presId="urn:microsoft.com/office/officeart/2005/8/layout/cycle8"/>
    <dgm:cxn modelId="{0EEDA453-6AFB-4179-A84D-E5184EEC845B}" type="presParOf" srcId="{E1F6D9A5-8593-48D0-B4D0-F55C94A6CF97}" destId="{31540DA7-51DB-4551-AFE5-6B1DCBE8C21D}" srcOrd="4" destOrd="0" presId="urn:microsoft.com/office/officeart/2005/8/layout/cycle8"/>
    <dgm:cxn modelId="{955A2DDA-68E0-4388-8F31-1A0CB57AD6F7}" type="presParOf" srcId="{E1F6D9A5-8593-48D0-B4D0-F55C94A6CF97}" destId="{DB68F2E0-59ED-4975-A15A-1B02C6A3938D}" srcOrd="5" destOrd="0" presId="urn:microsoft.com/office/officeart/2005/8/layout/cycle8"/>
    <dgm:cxn modelId="{F39F3388-58E7-475C-88C3-E9134C45DAD0}" type="presParOf" srcId="{E1F6D9A5-8593-48D0-B4D0-F55C94A6CF97}" destId="{CD3EEBC1-A8F6-4F21-BD6B-D0BC1ECC8133}" srcOrd="6" destOrd="0" presId="urn:microsoft.com/office/officeart/2005/8/layout/cycle8"/>
    <dgm:cxn modelId="{4188A88A-61B0-410A-94A6-31212405628A}" type="presParOf" srcId="{E1F6D9A5-8593-48D0-B4D0-F55C94A6CF97}" destId="{776D3760-C8A8-47FF-BCD6-8D240D703D23}" srcOrd="7" destOrd="0" presId="urn:microsoft.com/office/officeart/2005/8/layout/cycle8"/>
    <dgm:cxn modelId="{A38412B1-B9E8-49E1-A629-7AC80AACA94C}" type="presParOf" srcId="{E1F6D9A5-8593-48D0-B4D0-F55C94A6CF97}" destId="{4FFF6C2F-FE28-43BE-841D-CD5E5760059F}" srcOrd="8" destOrd="0" presId="urn:microsoft.com/office/officeart/2005/8/layout/cycle8"/>
    <dgm:cxn modelId="{6FF41BB6-80ED-4684-B34F-28EAA626AE09}" type="presParOf" srcId="{E1F6D9A5-8593-48D0-B4D0-F55C94A6CF97}" destId="{1D18733A-9A6D-48DE-8225-4E7E711F25AC}" srcOrd="9" destOrd="0" presId="urn:microsoft.com/office/officeart/2005/8/layout/cycle8"/>
    <dgm:cxn modelId="{802415A1-DD86-429E-AC4D-A02A1467EFFA}" type="presParOf" srcId="{E1F6D9A5-8593-48D0-B4D0-F55C94A6CF97}" destId="{380393FE-741B-49EE-99FC-2FC95423C053}" srcOrd="10" destOrd="0" presId="urn:microsoft.com/office/officeart/2005/8/layout/cycle8"/>
    <dgm:cxn modelId="{C2A856EA-9AEE-431F-AD41-E752805AF51B}" type="presParOf" srcId="{E1F6D9A5-8593-48D0-B4D0-F55C94A6CF97}" destId="{4288C5EB-0D52-4C61-99D1-D7431BA061B7}" srcOrd="11" destOrd="0" presId="urn:microsoft.com/office/officeart/2005/8/layout/cycle8"/>
    <dgm:cxn modelId="{C9B7F9CF-C934-4AC6-8941-AE45A8517FDB}" type="presParOf" srcId="{E1F6D9A5-8593-48D0-B4D0-F55C94A6CF97}" destId="{4ED1C86A-A6B6-446C-A08C-F8F783A256B5}" srcOrd="12" destOrd="0" presId="urn:microsoft.com/office/officeart/2005/8/layout/cycle8"/>
    <dgm:cxn modelId="{201B81DA-A19D-4433-98AD-7FE372D6B03A}" type="presParOf" srcId="{E1F6D9A5-8593-48D0-B4D0-F55C94A6CF97}" destId="{E542762C-EAE4-42A7-8910-3FFD41F75DBE}" srcOrd="13" destOrd="0" presId="urn:microsoft.com/office/officeart/2005/8/layout/cycle8"/>
    <dgm:cxn modelId="{53CC4D9F-97E9-444C-A5FE-2CE833FA9540}" type="presParOf" srcId="{E1F6D9A5-8593-48D0-B4D0-F55C94A6CF97}" destId="{05DEF561-FA99-4A59-9C6C-17241D1C26EA}" srcOrd="14" destOrd="0" presId="urn:microsoft.com/office/officeart/2005/8/layout/cycle8"/>
    <dgm:cxn modelId="{BFDE93D8-5ADA-4685-AB35-26307359981E}" type="presParOf" srcId="{E1F6D9A5-8593-48D0-B4D0-F55C94A6CF97}" destId="{F8629357-D60C-4AC9-9EF4-F254090929E3}" srcOrd="15" destOrd="0" presId="urn:microsoft.com/office/officeart/2005/8/layout/cycle8"/>
    <dgm:cxn modelId="{8F838B8A-CA72-4E78-8FAE-F2EF0101DE5F}" type="presParOf" srcId="{E1F6D9A5-8593-48D0-B4D0-F55C94A6CF97}" destId="{508AA77C-13D4-4A83-8C57-3B71D8FCD472}" srcOrd="16" destOrd="0" presId="urn:microsoft.com/office/officeart/2005/8/layout/cycle8"/>
    <dgm:cxn modelId="{57D04608-8A4B-440E-9CDC-792B17152107}" type="presParOf" srcId="{E1F6D9A5-8593-48D0-B4D0-F55C94A6CF97}" destId="{5AEC13BE-A92A-401F-B4B5-A1F03D1F4CAE}" srcOrd="17" destOrd="0" presId="urn:microsoft.com/office/officeart/2005/8/layout/cycle8"/>
    <dgm:cxn modelId="{F6829A47-C5F8-4067-B804-13D699D85F55}" type="presParOf" srcId="{E1F6D9A5-8593-48D0-B4D0-F55C94A6CF97}" destId="{2CAAB890-12EA-42C4-BAE5-CAD1045CB7EB}" srcOrd="18" destOrd="0" presId="urn:microsoft.com/office/officeart/2005/8/layout/cycle8"/>
    <dgm:cxn modelId="{8EF1B317-E65A-4633-A722-57C4C758C80A}" type="presParOf" srcId="{E1F6D9A5-8593-48D0-B4D0-F55C94A6CF97}" destId="{575F8982-010E-4EEC-9C07-AB72877D229B}"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0F4510E7-C0A0-4FBF-BFC4-EF58B5400FDD}" type="doc">
      <dgm:prSet loTypeId="urn:microsoft.com/office/officeart/2005/8/layout/cycle8" loCatId="cycle" qsTypeId="urn:microsoft.com/office/officeart/2005/8/quickstyle/simple1" qsCatId="simple" csTypeId="urn:microsoft.com/office/officeart/2005/8/colors/colorful4" csCatId="colorful" phldr="1"/>
      <dgm:spPr/>
    </dgm:pt>
    <dgm:pt modelId="{E9A0F6D1-476C-45D3-ADAA-FD3E7B033020}">
      <dgm:prSet phldrT="[Text]"/>
      <dgm:spPr>
        <a:noFill/>
      </dgm:spPr>
      <dgm:t>
        <a:bodyPr/>
        <a:lstStyle/>
        <a:p>
          <a:r>
            <a:rPr lang="en-US"/>
            <a:t>Plan</a:t>
          </a:r>
        </a:p>
      </dgm:t>
    </dgm:pt>
    <dgm:pt modelId="{806DAD83-69A6-40B4-8B79-EB59DA5CD8A2}" type="parTrans" cxnId="{0088574A-AA41-4AF6-92D1-FDD73273CFA2}">
      <dgm:prSet/>
      <dgm:spPr/>
      <dgm:t>
        <a:bodyPr/>
        <a:lstStyle/>
        <a:p>
          <a:endParaRPr lang="en-US"/>
        </a:p>
      </dgm:t>
    </dgm:pt>
    <dgm:pt modelId="{DC00A074-D2B0-49D9-9634-5EAF2FAB2423}" type="sibTrans" cxnId="{0088574A-AA41-4AF6-92D1-FDD73273CFA2}">
      <dgm:prSet/>
      <dgm:spPr/>
      <dgm:t>
        <a:bodyPr/>
        <a:lstStyle/>
        <a:p>
          <a:endParaRPr lang="en-US"/>
        </a:p>
      </dgm:t>
    </dgm:pt>
    <dgm:pt modelId="{2BC067D8-CBF4-4C53-86F7-B7171CB66978}">
      <dgm:prSet phldrT="[Text]"/>
      <dgm:spPr>
        <a:noFill/>
      </dgm:spPr>
      <dgm:t>
        <a:bodyPr/>
        <a:lstStyle/>
        <a:p>
          <a:r>
            <a:rPr lang="en-US"/>
            <a:t>Do</a:t>
          </a:r>
        </a:p>
      </dgm:t>
    </dgm:pt>
    <dgm:pt modelId="{E38D8CB6-A24B-415A-9CF4-41E807119D87}" type="parTrans" cxnId="{40AAA496-C92F-4E66-892E-1CE8D284A316}">
      <dgm:prSet/>
      <dgm:spPr/>
      <dgm:t>
        <a:bodyPr/>
        <a:lstStyle/>
        <a:p>
          <a:endParaRPr lang="en-US"/>
        </a:p>
      </dgm:t>
    </dgm:pt>
    <dgm:pt modelId="{7BE54737-FB19-4166-9393-2BE9CFA85EDC}" type="sibTrans" cxnId="{40AAA496-C92F-4E66-892E-1CE8D284A316}">
      <dgm:prSet/>
      <dgm:spPr/>
      <dgm:t>
        <a:bodyPr/>
        <a:lstStyle/>
        <a:p>
          <a:endParaRPr lang="en-US"/>
        </a:p>
      </dgm:t>
    </dgm:pt>
    <dgm:pt modelId="{8D670710-8FB6-4C39-80EC-8232544D588B}">
      <dgm:prSet phldrT="[Text]"/>
      <dgm:spPr>
        <a:noFill/>
      </dgm:spPr>
      <dgm:t>
        <a:bodyPr/>
        <a:lstStyle/>
        <a:p>
          <a:r>
            <a:rPr lang="en-US"/>
            <a:t>Study</a:t>
          </a:r>
        </a:p>
      </dgm:t>
    </dgm:pt>
    <dgm:pt modelId="{EE8E5A6E-73E6-49C2-A09E-24CED66DD9A6}" type="parTrans" cxnId="{327AC123-8454-412A-B081-5C82431C0C54}">
      <dgm:prSet/>
      <dgm:spPr/>
      <dgm:t>
        <a:bodyPr/>
        <a:lstStyle/>
        <a:p>
          <a:endParaRPr lang="en-US"/>
        </a:p>
      </dgm:t>
    </dgm:pt>
    <dgm:pt modelId="{B7239C3B-BA9C-47ED-B25D-D7CCEE663910}" type="sibTrans" cxnId="{327AC123-8454-412A-B081-5C82431C0C54}">
      <dgm:prSet/>
      <dgm:spPr/>
      <dgm:t>
        <a:bodyPr/>
        <a:lstStyle/>
        <a:p>
          <a:endParaRPr lang="en-US"/>
        </a:p>
      </dgm:t>
    </dgm:pt>
    <dgm:pt modelId="{0DACDFEB-7B23-40BA-AB7A-3FABD29BB9D8}">
      <dgm:prSet phldrT="[Text]"/>
      <dgm:spPr/>
      <dgm:t>
        <a:bodyPr/>
        <a:lstStyle/>
        <a:p>
          <a:r>
            <a:rPr lang="en-US"/>
            <a:t>Act</a:t>
          </a:r>
        </a:p>
      </dgm:t>
    </dgm:pt>
    <dgm:pt modelId="{14586BA0-7C70-4B62-AB90-BEC1A15F191F}" type="parTrans" cxnId="{27346BF4-739A-4A0C-915F-96CB43F42475}">
      <dgm:prSet/>
      <dgm:spPr/>
      <dgm:t>
        <a:bodyPr/>
        <a:lstStyle/>
        <a:p>
          <a:endParaRPr lang="en-US"/>
        </a:p>
      </dgm:t>
    </dgm:pt>
    <dgm:pt modelId="{841D0445-D6EF-4E3B-981E-4A56854D7F6C}" type="sibTrans" cxnId="{27346BF4-739A-4A0C-915F-96CB43F42475}">
      <dgm:prSet/>
      <dgm:spPr/>
      <dgm:t>
        <a:bodyPr/>
        <a:lstStyle/>
        <a:p>
          <a:endParaRPr lang="en-US"/>
        </a:p>
      </dgm:t>
    </dgm:pt>
    <dgm:pt modelId="{E1F6D9A5-8593-48D0-B4D0-F55C94A6CF97}" type="pres">
      <dgm:prSet presAssocID="{0F4510E7-C0A0-4FBF-BFC4-EF58B5400FDD}" presName="compositeShape" presStyleCnt="0">
        <dgm:presLayoutVars>
          <dgm:chMax val="7"/>
          <dgm:dir/>
          <dgm:resizeHandles val="exact"/>
        </dgm:presLayoutVars>
      </dgm:prSet>
      <dgm:spPr/>
    </dgm:pt>
    <dgm:pt modelId="{56D9FA45-530A-4148-A35A-B45603A460CF}" type="pres">
      <dgm:prSet presAssocID="{0F4510E7-C0A0-4FBF-BFC4-EF58B5400FDD}" presName="wedge1" presStyleLbl="node1" presStyleIdx="0" presStyleCnt="4"/>
      <dgm:spPr/>
    </dgm:pt>
    <dgm:pt modelId="{89819793-742F-4837-8018-0B136D9B5149}" type="pres">
      <dgm:prSet presAssocID="{0F4510E7-C0A0-4FBF-BFC4-EF58B5400FDD}" presName="dummy1a" presStyleCnt="0"/>
      <dgm:spPr/>
    </dgm:pt>
    <dgm:pt modelId="{BA3916A7-7C4B-4D65-985A-A4A9E7F8C491}" type="pres">
      <dgm:prSet presAssocID="{0F4510E7-C0A0-4FBF-BFC4-EF58B5400FDD}" presName="dummy1b" presStyleCnt="0"/>
      <dgm:spPr/>
    </dgm:pt>
    <dgm:pt modelId="{26795FBB-1354-4F6A-B5F4-8B219E9D77E7}" type="pres">
      <dgm:prSet presAssocID="{0F4510E7-C0A0-4FBF-BFC4-EF58B5400FDD}" presName="wedge1Tx" presStyleLbl="node1" presStyleIdx="0" presStyleCnt="4">
        <dgm:presLayoutVars>
          <dgm:chMax val="0"/>
          <dgm:chPref val="0"/>
          <dgm:bulletEnabled val="1"/>
        </dgm:presLayoutVars>
      </dgm:prSet>
      <dgm:spPr/>
    </dgm:pt>
    <dgm:pt modelId="{31540DA7-51DB-4551-AFE5-6B1DCBE8C21D}" type="pres">
      <dgm:prSet presAssocID="{0F4510E7-C0A0-4FBF-BFC4-EF58B5400FDD}" presName="wedge2" presStyleLbl="node1" presStyleIdx="1" presStyleCnt="4"/>
      <dgm:spPr/>
    </dgm:pt>
    <dgm:pt modelId="{DB68F2E0-59ED-4975-A15A-1B02C6A3938D}" type="pres">
      <dgm:prSet presAssocID="{0F4510E7-C0A0-4FBF-BFC4-EF58B5400FDD}" presName="dummy2a" presStyleCnt="0"/>
      <dgm:spPr/>
    </dgm:pt>
    <dgm:pt modelId="{CD3EEBC1-A8F6-4F21-BD6B-D0BC1ECC8133}" type="pres">
      <dgm:prSet presAssocID="{0F4510E7-C0A0-4FBF-BFC4-EF58B5400FDD}" presName="dummy2b" presStyleCnt="0"/>
      <dgm:spPr/>
    </dgm:pt>
    <dgm:pt modelId="{776D3760-C8A8-47FF-BCD6-8D240D703D23}" type="pres">
      <dgm:prSet presAssocID="{0F4510E7-C0A0-4FBF-BFC4-EF58B5400FDD}" presName="wedge2Tx" presStyleLbl="node1" presStyleIdx="1" presStyleCnt="4">
        <dgm:presLayoutVars>
          <dgm:chMax val="0"/>
          <dgm:chPref val="0"/>
          <dgm:bulletEnabled val="1"/>
        </dgm:presLayoutVars>
      </dgm:prSet>
      <dgm:spPr/>
    </dgm:pt>
    <dgm:pt modelId="{4FFF6C2F-FE28-43BE-841D-CD5E5760059F}" type="pres">
      <dgm:prSet presAssocID="{0F4510E7-C0A0-4FBF-BFC4-EF58B5400FDD}" presName="wedge3" presStyleLbl="node1" presStyleIdx="2" presStyleCnt="4"/>
      <dgm:spPr/>
    </dgm:pt>
    <dgm:pt modelId="{1D18733A-9A6D-48DE-8225-4E7E711F25AC}" type="pres">
      <dgm:prSet presAssocID="{0F4510E7-C0A0-4FBF-BFC4-EF58B5400FDD}" presName="dummy3a" presStyleCnt="0"/>
      <dgm:spPr/>
    </dgm:pt>
    <dgm:pt modelId="{380393FE-741B-49EE-99FC-2FC95423C053}" type="pres">
      <dgm:prSet presAssocID="{0F4510E7-C0A0-4FBF-BFC4-EF58B5400FDD}" presName="dummy3b" presStyleCnt="0"/>
      <dgm:spPr/>
    </dgm:pt>
    <dgm:pt modelId="{4288C5EB-0D52-4C61-99D1-D7431BA061B7}" type="pres">
      <dgm:prSet presAssocID="{0F4510E7-C0A0-4FBF-BFC4-EF58B5400FDD}" presName="wedge3Tx" presStyleLbl="node1" presStyleIdx="2" presStyleCnt="4">
        <dgm:presLayoutVars>
          <dgm:chMax val="0"/>
          <dgm:chPref val="0"/>
          <dgm:bulletEnabled val="1"/>
        </dgm:presLayoutVars>
      </dgm:prSet>
      <dgm:spPr/>
    </dgm:pt>
    <dgm:pt modelId="{4ED1C86A-A6B6-446C-A08C-F8F783A256B5}" type="pres">
      <dgm:prSet presAssocID="{0F4510E7-C0A0-4FBF-BFC4-EF58B5400FDD}" presName="wedge4" presStyleLbl="node1" presStyleIdx="3" presStyleCnt="4"/>
      <dgm:spPr/>
    </dgm:pt>
    <dgm:pt modelId="{E542762C-EAE4-42A7-8910-3FFD41F75DBE}" type="pres">
      <dgm:prSet presAssocID="{0F4510E7-C0A0-4FBF-BFC4-EF58B5400FDD}" presName="dummy4a" presStyleCnt="0"/>
      <dgm:spPr/>
    </dgm:pt>
    <dgm:pt modelId="{05DEF561-FA99-4A59-9C6C-17241D1C26EA}" type="pres">
      <dgm:prSet presAssocID="{0F4510E7-C0A0-4FBF-BFC4-EF58B5400FDD}" presName="dummy4b" presStyleCnt="0"/>
      <dgm:spPr/>
    </dgm:pt>
    <dgm:pt modelId="{F8629357-D60C-4AC9-9EF4-F254090929E3}" type="pres">
      <dgm:prSet presAssocID="{0F4510E7-C0A0-4FBF-BFC4-EF58B5400FDD}" presName="wedge4Tx" presStyleLbl="node1" presStyleIdx="3" presStyleCnt="4">
        <dgm:presLayoutVars>
          <dgm:chMax val="0"/>
          <dgm:chPref val="0"/>
          <dgm:bulletEnabled val="1"/>
        </dgm:presLayoutVars>
      </dgm:prSet>
      <dgm:spPr/>
    </dgm:pt>
    <dgm:pt modelId="{508AA77C-13D4-4A83-8C57-3B71D8FCD472}" type="pres">
      <dgm:prSet presAssocID="{DC00A074-D2B0-49D9-9634-5EAF2FAB2423}" presName="arrowWedge1" presStyleLbl="fgSibTrans2D1" presStyleIdx="0" presStyleCnt="4"/>
      <dgm:spPr>
        <a:solidFill>
          <a:srgbClr val="012D72"/>
        </a:solidFill>
      </dgm:spPr>
    </dgm:pt>
    <dgm:pt modelId="{5AEC13BE-A92A-401F-B4B5-A1F03D1F4CAE}" type="pres">
      <dgm:prSet presAssocID="{7BE54737-FB19-4166-9393-2BE9CFA85EDC}" presName="arrowWedge2" presStyleLbl="fgSibTrans2D1" presStyleIdx="1" presStyleCnt="4"/>
      <dgm:spPr>
        <a:solidFill>
          <a:srgbClr val="012D72"/>
        </a:solidFill>
      </dgm:spPr>
    </dgm:pt>
    <dgm:pt modelId="{2CAAB890-12EA-42C4-BAE5-CAD1045CB7EB}" type="pres">
      <dgm:prSet presAssocID="{B7239C3B-BA9C-47ED-B25D-D7CCEE663910}" presName="arrowWedge3" presStyleLbl="fgSibTrans2D1" presStyleIdx="2" presStyleCnt="4"/>
      <dgm:spPr>
        <a:solidFill>
          <a:srgbClr val="012D72"/>
        </a:solidFill>
      </dgm:spPr>
    </dgm:pt>
    <dgm:pt modelId="{575F8982-010E-4EEC-9C07-AB72877D229B}" type="pres">
      <dgm:prSet presAssocID="{841D0445-D6EF-4E3B-981E-4A56854D7F6C}" presName="arrowWedge4" presStyleLbl="fgSibTrans2D1" presStyleIdx="3" presStyleCnt="4"/>
      <dgm:spPr>
        <a:solidFill>
          <a:srgbClr val="012D72"/>
        </a:solidFill>
      </dgm:spPr>
    </dgm:pt>
  </dgm:ptLst>
  <dgm:cxnLst>
    <dgm:cxn modelId="{327AC123-8454-412A-B081-5C82431C0C54}" srcId="{0F4510E7-C0A0-4FBF-BFC4-EF58B5400FDD}" destId="{8D670710-8FB6-4C39-80EC-8232544D588B}" srcOrd="2" destOrd="0" parTransId="{EE8E5A6E-73E6-49C2-A09E-24CED66DD9A6}" sibTransId="{B7239C3B-BA9C-47ED-B25D-D7CCEE663910}"/>
    <dgm:cxn modelId="{F5DA3161-B07F-444A-B3F4-16797F02675C}" type="presOf" srcId="{8D670710-8FB6-4C39-80EC-8232544D588B}" destId="{4FFF6C2F-FE28-43BE-841D-CD5E5760059F}" srcOrd="0" destOrd="0" presId="urn:microsoft.com/office/officeart/2005/8/layout/cycle8"/>
    <dgm:cxn modelId="{BA001545-045D-4B38-8F9C-DE55A7E47514}" type="presOf" srcId="{E9A0F6D1-476C-45D3-ADAA-FD3E7B033020}" destId="{26795FBB-1354-4F6A-B5F4-8B219E9D77E7}" srcOrd="1" destOrd="0" presId="urn:microsoft.com/office/officeart/2005/8/layout/cycle8"/>
    <dgm:cxn modelId="{0088574A-AA41-4AF6-92D1-FDD73273CFA2}" srcId="{0F4510E7-C0A0-4FBF-BFC4-EF58B5400FDD}" destId="{E9A0F6D1-476C-45D3-ADAA-FD3E7B033020}" srcOrd="0" destOrd="0" parTransId="{806DAD83-69A6-40B4-8B79-EB59DA5CD8A2}" sibTransId="{DC00A074-D2B0-49D9-9634-5EAF2FAB2423}"/>
    <dgm:cxn modelId="{C6D5D859-5E82-4E7A-A005-A75437DC3A92}" type="presOf" srcId="{2BC067D8-CBF4-4C53-86F7-B7171CB66978}" destId="{776D3760-C8A8-47FF-BCD6-8D240D703D23}" srcOrd="1" destOrd="0" presId="urn:microsoft.com/office/officeart/2005/8/layout/cycle8"/>
    <dgm:cxn modelId="{71B85385-FD06-47EC-8E61-42BCA33BF040}" type="presOf" srcId="{E9A0F6D1-476C-45D3-ADAA-FD3E7B033020}" destId="{56D9FA45-530A-4148-A35A-B45603A460CF}" srcOrd="0" destOrd="0" presId="urn:microsoft.com/office/officeart/2005/8/layout/cycle8"/>
    <dgm:cxn modelId="{05A55A88-0F4F-42AC-AB48-8E49C7371563}" type="presOf" srcId="{2BC067D8-CBF4-4C53-86F7-B7171CB66978}" destId="{31540DA7-51DB-4551-AFE5-6B1DCBE8C21D}" srcOrd="0" destOrd="0" presId="urn:microsoft.com/office/officeart/2005/8/layout/cycle8"/>
    <dgm:cxn modelId="{40AAA496-C92F-4E66-892E-1CE8D284A316}" srcId="{0F4510E7-C0A0-4FBF-BFC4-EF58B5400FDD}" destId="{2BC067D8-CBF4-4C53-86F7-B7171CB66978}" srcOrd="1" destOrd="0" parTransId="{E38D8CB6-A24B-415A-9CF4-41E807119D87}" sibTransId="{7BE54737-FB19-4166-9393-2BE9CFA85EDC}"/>
    <dgm:cxn modelId="{9C32EEB7-9A65-490D-9296-A463C2A215B3}" type="presOf" srcId="{8D670710-8FB6-4C39-80EC-8232544D588B}" destId="{4288C5EB-0D52-4C61-99D1-D7431BA061B7}" srcOrd="1" destOrd="0" presId="urn:microsoft.com/office/officeart/2005/8/layout/cycle8"/>
    <dgm:cxn modelId="{771104C4-2CBB-4CB1-9816-1F442FF5DE51}" type="presOf" srcId="{0DACDFEB-7B23-40BA-AB7A-3FABD29BB9D8}" destId="{F8629357-D60C-4AC9-9EF4-F254090929E3}" srcOrd="1" destOrd="0" presId="urn:microsoft.com/office/officeart/2005/8/layout/cycle8"/>
    <dgm:cxn modelId="{B951A3CD-5638-4DB1-8E52-5F3D4D289FFC}" type="presOf" srcId="{0F4510E7-C0A0-4FBF-BFC4-EF58B5400FDD}" destId="{E1F6D9A5-8593-48D0-B4D0-F55C94A6CF97}" srcOrd="0" destOrd="0" presId="urn:microsoft.com/office/officeart/2005/8/layout/cycle8"/>
    <dgm:cxn modelId="{94AFC5DD-FC05-4D81-B723-93D239AE82C1}" type="presOf" srcId="{0DACDFEB-7B23-40BA-AB7A-3FABD29BB9D8}" destId="{4ED1C86A-A6B6-446C-A08C-F8F783A256B5}" srcOrd="0" destOrd="0" presId="urn:microsoft.com/office/officeart/2005/8/layout/cycle8"/>
    <dgm:cxn modelId="{27346BF4-739A-4A0C-915F-96CB43F42475}" srcId="{0F4510E7-C0A0-4FBF-BFC4-EF58B5400FDD}" destId="{0DACDFEB-7B23-40BA-AB7A-3FABD29BB9D8}" srcOrd="3" destOrd="0" parTransId="{14586BA0-7C70-4B62-AB90-BEC1A15F191F}" sibTransId="{841D0445-D6EF-4E3B-981E-4A56854D7F6C}"/>
    <dgm:cxn modelId="{9D950B2E-361C-474B-8267-F1BEE73AB2A7}" type="presParOf" srcId="{E1F6D9A5-8593-48D0-B4D0-F55C94A6CF97}" destId="{56D9FA45-530A-4148-A35A-B45603A460CF}" srcOrd="0" destOrd="0" presId="urn:microsoft.com/office/officeart/2005/8/layout/cycle8"/>
    <dgm:cxn modelId="{616B6AE8-3208-4758-AA04-6A01484B8807}" type="presParOf" srcId="{E1F6D9A5-8593-48D0-B4D0-F55C94A6CF97}" destId="{89819793-742F-4837-8018-0B136D9B5149}" srcOrd="1" destOrd="0" presId="urn:microsoft.com/office/officeart/2005/8/layout/cycle8"/>
    <dgm:cxn modelId="{03252748-AB4A-4DFA-A1BA-FD46B6F93E9A}" type="presParOf" srcId="{E1F6D9A5-8593-48D0-B4D0-F55C94A6CF97}" destId="{BA3916A7-7C4B-4D65-985A-A4A9E7F8C491}" srcOrd="2" destOrd="0" presId="urn:microsoft.com/office/officeart/2005/8/layout/cycle8"/>
    <dgm:cxn modelId="{9BF7948B-0370-411B-BB12-1AD9FD10A1F0}" type="presParOf" srcId="{E1F6D9A5-8593-48D0-B4D0-F55C94A6CF97}" destId="{26795FBB-1354-4F6A-B5F4-8B219E9D77E7}" srcOrd="3" destOrd="0" presId="urn:microsoft.com/office/officeart/2005/8/layout/cycle8"/>
    <dgm:cxn modelId="{0EEDA453-6AFB-4179-A84D-E5184EEC845B}" type="presParOf" srcId="{E1F6D9A5-8593-48D0-B4D0-F55C94A6CF97}" destId="{31540DA7-51DB-4551-AFE5-6B1DCBE8C21D}" srcOrd="4" destOrd="0" presId="urn:microsoft.com/office/officeart/2005/8/layout/cycle8"/>
    <dgm:cxn modelId="{955A2DDA-68E0-4388-8F31-1A0CB57AD6F7}" type="presParOf" srcId="{E1F6D9A5-8593-48D0-B4D0-F55C94A6CF97}" destId="{DB68F2E0-59ED-4975-A15A-1B02C6A3938D}" srcOrd="5" destOrd="0" presId="urn:microsoft.com/office/officeart/2005/8/layout/cycle8"/>
    <dgm:cxn modelId="{F39F3388-58E7-475C-88C3-E9134C45DAD0}" type="presParOf" srcId="{E1F6D9A5-8593-48D0-B4D0-F55C94A6CF97}" destId="{CD3EEBC1-A8F6-4F21-BD6B-D0BC1ECC8133}" srcOrd="6" destOrd="0" presId="urn:microsoft.com/office/officeart/2005/8/layout/cycle8"/>
    <dgm:cxn modelId="{4188A88A-61B0-410A-94A6-31212405628A}" type="presParOf" srcId="{E1F6D9A5-8593-48D0-B4D0-F55C94A6CF97}" destId="{776D3760-C8A8-47FF-BCD6-8D240D703D23}" srcOrd="7" destOrd="0" presId="urn:microsoft.com/office/officeart/2005/8/layout/cycle8"/>
    <dgm:cxn modelId="{A38412B1-B9E8-49E1-A629-7AC80AACA94C}" type="presParOf" srcId="{E1F6D9A5-8593-48D0-B4D0-F55C94A6CF97}" destId="{4FFF6C2F-FE28-43BE-841D-CD5E5760059F}" srcOrd="8" destOrd="0" presId="urn:microsoft.com/office/officeart/2005/8/layout/cycle8"/>
    <dgm:cxn modelId="{6FF41BB6-80ED-4684-B34F-28EAA626AE09}" type="presParOf" srcId="{E1F6D9A5-8593-48D0-B4D0-F55C94A6CF97}" destId="{1D18733A-9A6D-48DE-8225-4E7E711F25AC}" srcOrd="9" destOrd="0" presId="urn:microsoft.com/office/officeart/2005/8/layout/cycle8"/>
    <dgm:cxn modelId="{802415A1-DD86-429E-AC4D-A02A1467EFFA}" type="presParOf" srcId="{E1F6D9A5-8593-48D0-B4D0-F55C94A6CF97}" destId="{380393FE-741B-49EE-99FC-2FC95423C053}" srcOrd="10" destOrd="0" presId="urn:microsoft.com/office/officeart/2005/8/layout/cycle8"/>
    <dgm:cxn modelId="{C2A856EA-9AEE-431F-AD41-E752805AF51B}" type="presParOf" srcId="{E1F6D9A5-8593-48D0-B4D0-F55C94A6CF97}" destId="{4288C5EB-0D52-4C61-99D1-D7431BA061B7}" srcOrd="11" destOrd="0" presId="urn:microsoft.com/office/officeart/2005/8/layout/cycle8"/>
    <dgm:cxn modelId="{C9B7F9CF-C934-4AC6-8941-AE45A8517FDB}" type="presParOf" srcId="{E1F6D9A5-8593-48D0-B4D0-F55C94A6CF97}" destId="{4ED1C86A-A6B6-446C-A08C-F8F783A256B5}" srcOrd="12" destOrd="0" presId="urn:microsoft.com/office/officeart/2005/8/layout/cycle8"/>
    <dgm:cxn modelId="{201B81DA-A19D-4433-98AD-7FE372D6B03A}" type="presParOf" srcId="{E1F6D9A5-8593-48D0-B4D0-F55C94A6CF97}" destId="{E542762C-EAE4-42A7-8910-3FFD41F75DBE}" srcOrd="13" destOrd="0" presId="urn:microsoft.com/office/officeart/2005/8/layout/cycle8"/>
    <dgm:cxn modelId="{53CC4D9F-97E9-444C-A5FE-2CE833FA9540}" type="presParOf" srcId="{E1F6D9A5-8593-48D0-B4D0-F55C94A6CF97}" destId="{05DEF561-FA99-4A59-9C6C-17241D1C26EA}" srcOrd="14" destOrd="0" presId="urn:microsoft.com/office/officeart/2005/8/layout/cycle8"/>
    <dgm:cxn modelId="{BFDE93D8-5ADA-4685-AB35-26307359981E}" type="presParOf" srcId="{E1F6D9A5-8593-48D0-B4D0-F55C94A6CF97}" destId="{F8629357-D60C-4AC9-9EF4-F254090929E3}" srcOrd="15" destOrd="0" presId="urn:microsoft.com/office/officeart/2005/8/layout/cycle8"/>
    <dgm:cxn modelId="{8F838B8A-CA72-4E78-8FAE-F2EF0101DE5F}" type="presParOf" srcId="{E1F6D9A5-8593-48D0-B4D0-F55C94A6CF97}" destId="{508AA77C-13D4-4A83-8C57-3B71D8FCD472}" srcOrd="16" destOrd="0" presId="urn:microsoft.com/office/officeart/2005/8/layout/cycle8"/>
    <dgm:cxn modelId="{57D04608-8A4B-440E-9CDC-792B17152107}" type="presParOf" srcId="{E1F6D9A5-8593-48D0-B4D0-F55C94A6CF97}" destId="{5AEC13BE-A92A-401F-B4B5-A1F03D1F4CAE}" srcOrd="17" destOrd="0" presId="urn:microsoft.com/office/officeart/2005/8/layout/cycle8"/>
    <dgm:cxn modelId="{F6829A47-C5F8-4067-B804-13D699D85F55}" type="presParOf" srcId="{E1F6D9A5-8593-48D0-B4D0-F55C94A6CF97}" destId="{2CAAB890-12EA-42C4-BAE5-CAD1045CB7EB}" srcOrd="18" destOrd="0" presId="urn:microsoft.com/office/officeart/2005/8/layout/cycle8"/>
    <dgm:cxn modelId="{8EF1B317-E65A-4633-A722-57C4C758C80A}" type="presParOf" srcId="{E1F6D9A5-8593-48D0-B4D0-F55C94A6CF97}" destId="{575F8982-010E-4EEC-9C07-AB72877D229B}"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74F63-39EB-474E-8377-D2ACAFC98980}">
      <dsp:nvSpPr>
        <dsp:cNvPr id="0" name=""/>
        <dsp:cNvSpPr/>
      </dsp:nvSpPr>
      <dsp:spPr>
        <a:xfrm>
          <a:off x="682662" y="0"/>
          <a:ext cx="7736840" cy="450855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519AA3-676C-4E6F-91B8-FF8141041C76}">
      <dsp:nvSpPr>
        <dsp:cNvPr id="0" name=""/>
        <dsp:cNvSpPr/>
      </dsp:nvSpPr>
      <dsp:spPr>
        <a:xfrm>
          <a:off x="4555" y="1352565"/>
          <a:ext cx="2191097" cy="18034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Form a CQI Team</a:t>
          </a:r>
        </a:p>
      </dsp:txBody>
      <dsp:txXfrm>
        <a:off x="92591" y="1440601"/>
        <a:ext cx="2015025" cy="1627348"/>
      </dsp:txXfrm>
    </dsp:sp>
    <dsp:sp modelId="{9C200121-90C6-4318-9B6F-3969AEADE5A5}">
      <dsp:nvSpPr>
        <dsp:cNvPr id="0" name=""/>
        <dsp:cNvSpPr/>
      </dsp:nvSpPr>
      <dsp:spPr>
        <a:xfrm>
          <a:off x="2305207" y="1352565"/>
          <a:ext cx="2191097" cy="180342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Identify Improvement Area</a:t>
          </a:r>
        </a:p>
      </dsp:txBody>
      <dsp:txXfrm>
        <a:off x="2393243" y="1440601"/>
        <a:ext cx="2015025" cy="1627348"/>
      </dsp:txXfrm>
    </dsp:sp>
    <dsp:sp modelId="{41DFF481-FB3E-483F-A101-83CCC1AAF970}">
      <dsp:nvSpPr>
        <dsp:cNvPr id="0" name=""/>
        <dsp:cNvSpPr/>
      </dsp:nvSpPr>
      <dsp:spPr>
        <a:xfrm>
          <a:off x="4605859" y="1352565"/>
          <a:ext cx="2191097" cy="180342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Plan-Do-Study-Act</a:t>
          </a:r>
        </a:p>
      </dsp:txBody>
      <dsp:txXfrm>
        <a:off x="4693895" y="1440601"/>
        <a:ext cx="2015025" cy="1627348"/>
      </dsp:txXfrm>
    </dsp:sp>
    <dsp:sp modelId="{75B8B698-E47B-4A48-9815-5F2288CD40FC}">
      <dsp:nvSpPr>
        <dsp:cNvPr id="0" name=""/>
        <dsp:cNvSpPr/>
      </dsp:nvSpPr>
      <dsp:spPr>
        <a:xfrm>
          <a:off x="6906512" y="1352565"/>
          <a:ext cx="2191097" cy="180342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Lessons Learned</a:t>
          </a:r>
        </a:p>
      </dsp:txBody>
      <dsp:txXfrm>
        <a:off x="6994548" y="1440601"/>
        <a:ext cx="2015025" cy="1627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9FA45-530A-4148-A35A-B45603A460CF}">
      <dsp:nvSpPr>
        <dsp:cNvPr id="0" name=""/>
        <dsp:cNvSpPr/>
      </dsp:nvSpPr>
      <dsp:spPr>
        <a:xfrm>
          <a:off x="478131" y="156597"/>
          <a:ext cx="2225518" cy="2225518"/>
        </a:xfrm>
        <a:prstGeom prst="pie">
          <a:avLst>
            <a:gd name="adj1" fmla="val 162000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t>Plan</a:t>
          </a:r>
        </a:p>
      </dsp:txBody>
      <dsp:txXfrm>
        <a:off x="1659510" y="617862"/>
        <a:ext cx="821322" cy="609368"/>
      </dsp:txXfrm>
    </dsp:sp>
    <dsp:sp modelId="{31540DA7-51DB-4551-AFE5-6B1DCBE8C21D}">
      <dsp:nvSpPr>
        <dsp:cNvPr id="0" name=""/>
        <dsp:cNvSpPr/>
      </dsp:nvSpPr>
      <dsp:spPr>
        <a:xfrm>
          <a:off x="478131" y="231311"/>
          <a:ext cx="2225518" cy="2225518"/>
        </a:xfrm>
        <a:prstGeom prst="pie">
          <a:avLst>
            <a:gd name="adj1" fmla="val 0"/>
            <a:gd name="adj2" fmla="val 540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t>Do</a:t>
          </a:r>
        </a:p>
      </dsp:txBody>
      <dsp:txXfrm>
        <a:off x="1659510" y="1386196"/>
        <a:ext cx="821322" cy="609368"/>
      </dsp:txXfrm>
    </dsp:sp>
    <dsp:sp modelId="{4FFF6C2F-FE28-43BE-841D-CD5E5760059F}">
      <dsp:nvSpPr>
        <dsp:cNvPr id="0" name=""/>
        <dsp:cNvSpPr/>
      </dsp:nvSpPr>
      <dsp:spPr>
        <a:xfrm>
          <a:off x="403417" y="231311"/>
          <a:ext cx="2225518" cy="2225518"/>
        </a:xfrm>
        <a:prstGeom prst="pie">
          <a:avLst>
            <a:gd name="adj1" fmla="val 5400000"/>
            <a:gd name="adj2" fmla="val 1080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t>Study</a:t>
          </a:r>
        </a:p>
      </dsp:txBody>
      <dsp:txXfrm>
        <a:off x="626234" y="1386196"/>
        <a:ext cx="821322" cy="609368"/>
      </dsp:txXfrm>
    </dsp:sp>
    <dsp:sp modelId="{4ED1C86A-A6B6-446C-A08C-F8F783A256B5}">
      <dsp:nvSpPr>
        <dsp:cNvPr id="0" name=""/>
        <dsp:cNvSpPr/>
      </dsp:nvSpPr>
      <dsp:spPr>
        <a:xfrm>
          <a:off x="403417" y="156597"/>
          <a:ext cx="2225518" cy="2225518"/>
        </a:xfrm>
        <a:prstGeom prst="pie">
          <a:avLst>
            <a:gd name="adj1" fmla="val 10800000"/>
            <a:gd name="adj2" fmla="val 1620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t>Act</a:t>
          </a:r>
        </a:p>
      </dsp:txBody>
      <dsp:txXfrm>
        <a:off x="626234" y="617862"/>
        <a:ext cx="821322" cy="609368"/>
      </dsp:txXfrm>
    </dsp:sp>
    <dsp:sp modelId="{508AA77C-13D4-4A83-8C57-3B71D8FCD472}">
      <dsp:nvSpPr>
        <dsp:cNvPr id="0" name=""/>
        <dsp:cNvSpPr/>
      </dsp:nvSpPr>
      <dsp:spPr>
        <a:xfrm>
          <a:off x="340360" y="18827"/>
          <a:ext cx="2501059" cy="2501059"/>
        </a:xfrm>
        <a:prstGeom prst="circularArrow">
          <a:avLst>
            <a:gd name="adj1" fmla="val 5085"/>
            <a:gd name="adj2" fmla="val 327528"/>
            <a:gd name="adj3" fmla="val 21272472"/>
            <a:gd name="adj4" fmla="val 16200000"/>
            <a:gd name="adj5" fmla="val 5932"/>
          </a:avLst>
        </a:prstGeom>
        <a:solidFill>
          <a:srgbClr val="012D72"/>
        </a:solidFill>
        <a:ln>
          <a:noFill/>
        </a:ln>
        <a:effectLst/>
      </dsp:spPr>
      <dsp:style>
        <a:lnRef idx="0">
          <a:scrgbClr r="0" g="0" b="0"/>
        </a:lnRef>
        <a:fillRef idx="1">
          <a:scrgbClr r="0" g="0" b="0"/>
        </a:fillRef>
        <a:effectRef idx="0">
          <a:scrgbClr r="0" g="0" b="0"/>
        </a:effectRef>
        <a:fontRef idx="minor">
          <a:schemeClr val="lt1"/>
        </a:fontRef>
      </dsp:style>
    </dsp:sp>
    <dsp:sp modelId="{5AEC13BE-A92A-401F-B4B5-A1F03D1F4CAE}">
      <dsp:nvSpPr>
        <dsp:cNvPr id="0" name=""/>
        <dsp:cNvSpPr/>
      </dsp:nvSpPr>
      <dsp:spPr>
        <a:xfrm>
          <a:off x="340360" y="93540"/>
          <a:ext cx="2501059" cy="2501059"/>
        </a:xfrm>
        <a:prstGeom prst="circularArrow">
          <a:avLst>
            <a:gd name="adj1" fmla="val 5085"/>
            <a:gd name="adj2" fmla="val 327528"/>
            <a:gd name="adj3" fmla="val 5072472"/>
            <a:gd name="adj4" fmla="val 0"/>
            <a:gd name="adj5" fmla="val 5932"/>
          </a:avLst>
        </a:prstGeom>
        <a:solidFill>
          <a:srgbClr val="012D72"/>
        </a:solidFill>
        <a:ln>
          <a:noFill/>
        </a:ln>
        <a:effectLst/>
      </dsp:spPr>
      <dsp:style>
        <a:lnRef idx="0">
          <a:scrgbClr r="0" g="0" b="0"/>
        </a:lnRef>
        <a:fillRef idx="1">
          <a:scrgbClr r="0" g="0" b="0"/>
        </a:fillRef>
        <a:effectRef idx="0">
          <a:scrgbClr r="0" g="0" b="0"/>
        </a:effectRef>
        <a:fontRef idx="minor">
          <a:schemeClr val="lt1"/>
        </a:fontRef>
      </dsp:style>
    </dsp:sp>
    <dsp:sp modelId="{2CAAB890-12EA-42C4-BAE5-CAD1045CB7EB}">
      <dsp:nvSpPr>
        <dsp:cNvPr id="0" name=""/>
        <dsp:cNvSpPr/>
      </dsp:nvSpPr>
      <dsp:spPr>
        <a:xfrm>
          <a:off x="265647" y="93540"/>
          <a:ext cx="2501059" cy="2501059"/>
        </a:xfrm>
        <a:prstGeom prst="circularArrow">
          <a:avLst>
            <a:gd name="adj1" fmla="val 5085"/>
            <a:gd name="adj2" fmla="val 327528"/>
            <a:gd name="adj3" fmla="val 10472472"/>
            <a:gd name="adj4" fmla="val 5400000"/>
            <a:gd name="adj5" fmla="val 5932"/>
          </a:avLst>
        </a:prstGeom>
        <a:solidFill>
          <a:srgbClr val="012D72"/>
        </a:solidFill>
        <a:ln>
          <a:noFill/>
        </a:ln>
        <a:effectLst/>
      </dsp:spPr>
      <dsp:style>
        <a:lnRef idx="0">
          <a:scrgbClr r="0" g="0" b="0"/>
        </a:lnRef>
        <a:fillRef idx="1">
          <a:scrgbClr r="0" g="0" b="0"/>
        </a:fillRef>
        <a:effectRef idx="0">
          <a:scrgbClr r="0" g="0" b="0"/>
        </a:effectRef>
        <a:fontRef idx="minor">
          <a:schemeClr val="lt1"/>
        </a:fontRef>
      </dsp:style>
    </dsp:sp>
    <dsp:sp modelId="{575F8982-010E-4EEC-9C07-AB72877D229B}">
      <dsp:nvSpPr>
        <dsp:cNvPr id="0" name=""/>
        <dsp:cNvSpPr/>
      </dsp:nvSpPr>
      <dsp:spPr>
        <a:xfrm>
          <a:off x="265647" y="18827"/>
          <a:ext cx="2501059" cy="2501059"/>
        </a:xfrm>
        <a:prstGeom prst="circularArrow">
          <a:avLst>
            <a:gd name="adj1" fmla="val 5085"/>
            <a:gd name="adj2" fmla="val 327528"/>
            <a:gd name="adj3" fmla="val 15872472"/>
            <a:gd name="adj4" fmla="val 10800000"/>
            <a:gd name="adj5" fmla="val 5932"/>
          </a:avLst>
        </a:prstGeom>
        <a:solidFill>
          <a:srgbClr val="012D7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9FA45-530A-4148-A35A-B45603A460CF}">
      <dsp:nvSpPr>
        <dsp:cNvPr id="0" name=""/>
        <dsp:cNvSpPr/>
      </dsp:nvSpPr>
      <dsp:spPr>
        <a:xfrm>
          <a:off x="478131" y="156597"/>
          <a:ext cx="2225518" cy="2225518"/>
        </a:xfrm>
        <a:prstGeom prst="pie">
          <a:avLst>
            <a:gd name="adj1" fmla="val 162000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t>Plan</a:t>
          </a:r>
        </a:p>
      </dsp:txBody>
      <dsp:txXfrm>
        <a:off x="1659510" y="617862"/>
        <a:ext cx="821322" cy="609368"/>
      </dsp:txXfrm>
    </dsp:sp>
    <dsp:sp modelId="{31540DA7-51DB-4551-AFE5-6B1DCBE8C21D}">
      <dsp:nvSpPr>
        <dsp:cNvPr id="0" name=""/>
        <dsp:cNvSpPr/>
      </dsp:nvSpPr>
      <dsp:spPr>
        <a:xfrm>
          <a:off x="478131" y="231311"/>
          <a:ext cx="2225518" cy="2225518"/>
        </a:xfrm>
        <a:prstGeom prst="pie">
          <a:avLst>
            <a:gd name="adj1" fmla="val 0"/>
            <a:gd name="adj2" fmla="val 540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t>Do</a:t>
          </a:r>
        </a:p>
      </dsp:txBody>
      <dsp:txXfrm>
        <a:off x="1659510" y="1386196"/>
        <a:ext cx="821322" cy="609368"/>
      </dsp:txXfrm>
    </dsp:sp>
    <dsp:sp modelId="{4FFF6C2F-FE28-43BE-841D-CD5E5760059F}">
      <dsp:nvSpPr>
        <dsp:cNvPr id="0" name=""/>
        <dsp:cNvSpPr/>
      </dsp:nvSpPr>
      <dsp:spPr>
        <a:xfrm>
          <a:off x="403417" y="231311"/>
          <a:ext cx="2225518" cy="2225518"/>
        </a:xfrm>
        <a:prstGeom prst="pie">
          <a:avLst>
            <a:gd name="adj1" fmla="val 5400000"/>
            <a:gd name="adj2" fmla="val 1080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t>Study</a:t>
          </a:r>
        </a:p>
      </dsp:txBody>
      <dsp:txXfrm>
        <a:off x="626234" y="1386196"/>
        <a:ext cx="821322" cy="609368"/>
      </dsp:txXfrm>
    </dsp:sp>
    <dsp:sp modelId="{4ED1C86A-A6B6-446C-A08C-F8F783A256B5}">
      <dsp:nvSpPr>
        <dsp:cNvPr id="0" name=""/>
        <dsp:cNvSpPr/>
      </dsp:nvSpPr>
      <dsp:spPr>
        <a:xfrm>
          <a:off x="403417" y="156597"/>
          <a:ext cx="2225518" cy="2225518"/>
        </a:xfrm>
        <a:prstGeom prst="pie">
          <a:avLst>
            <a:gd name="adj1" fmla="val 10800000"/>
            <a:gd name="adj2" fmla="val 1620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t>Act</a:t>
          </a:r>
        </a:p>
      </dsp:txBody>
      <dsp:txXfrm>
        <a:off x="626234" y="617862"/>
        <a:ext cx="821322" cy="609368"/>
      </dsp:txXfrm>
    </dsp:sp>
    <dsp:sp modelId="{508AA77C-13D4-4A83-8C57-3B71D8FCD472}">
      <dsp:nvSpPr>
        <dsp:cNvPr id="0" name=""/>
        <dsp:cNvSpPr/>
      </dsp:nvSpPr>
      <dsp:spPr>
        <a:xfrm>
          <a:off x="340360" y="18827"/>
          <a:ext cx="2501059" cy="2501059"/>
        </a:xfrm>
        <a:prstGeom prst="circularArrow">
          <a:avLst>
            <a:gd name="adj1" fmla="val 5085"/>
            <a:gd name="adj2" fmla="val 327528"/>
            <a:gd name="adj3" fmla="val 21272472"/>
            <a:gd name="adj4" fmla="val 16200000"/>
            <a:gd name="adj5" fmla="val 5932"/>
          </a:avLst>
        </a:prstGeom>
        <a:solidFill>
          <a:srgbClr val="012D72"/>
        </a:solidFill>
        <a:ln>
          <a:noFill/>
        </a:ln>
        <a:effectLst/>
      </dsp:spPr>
      <dsp:style>
        <a:lnRef idx="0">
          <a:scrgbClr r="0" g="0" b="0"/>
        </a:lnRef>
        <a:fillRef idx="1">
          <a:scrgbClr r="0" g="0" b="0"/>
        </a:fillRef>
        <a:effectRef idx="0">
          <a:scrgbClr r="0" g="0" b="0"/>
        </a:effectRef>
        <a:fontRef idx="minor">
          <a:schemeClr val="lt1"/>
        </a:fontRef>
      </dsp:style>
    </dsp:sp>
    <dsp:sp modelId="{5AEC13BE-A92A-401F-B4B5-A1F03D1F4CAE}">
      <dsp:nvSpPr>
        <dsp:cNvPr id="0" name=""/>
        <dsp:cNvSpPr/>
      </dsp:nvSpPr>
      <dsp:spPr>
        <a:xfrm>
          <a:off x="340360" y="93540"/>
          <a:ext cx="2501059" cy="2501059"/>
        </a:xfrm>
        <a:prstGeom prst="circularArrow">
          <a:avLst>
            <a:gd name="adj1" fmla="val 5085"/>
            <a:gd name="adj2" fmla="val 327528"/>
            <a:gd name="adj3" fmla="val 5072472"/>
            <a:gd name="adj4" fmla="val 0"/>
            <a:gd name="adj5" fmla="val 5932"/>
          </a:avLst>
        </a:prstGeom>
        <a:solidFill>
          <a:srgbClr val="012D72"/>
        </a:solidFill>
        <a:ln>
          <a:noFill/>
        </a:ln>
        <a:effectLst/>
      </dsp:spPr>
      <dsp:style>
        <a:lnRef idx="0">
          <a:scrgbClr r="0" g="0" b="0"/>
        </a:lnRef>
        <a:fillRef idx="1">
          <a:scrgbClr r="0" g="0" b="0"/>
        </a:fillRef>
        <a:effectRef idx="0">
          <a:scrgbClr r="0" g="0" b="0"/>
        </a:effectRef>
        <a:fontRef idx="minor">
          <a:schemeClr val="lt1"/>
        </a:fontRef>
      </dsp:style>
    </dsp:sp>
    <dsp:sp modelId="{2CAAB890-12EA-42C4-BAE5-CAD1045CB7EB}">
      <dsp:nvSpPr>
        <dsp:cNvPr id="0" name=""/>
        <dsp:cNvSpPr/>
      </dsp:nvSpPr>
      <dsp:spPr>
        <a:xfrm>
          <a:off x="265647" y="93540"/>
          <a:ext cx="2501059" cy="2501059"/>
        </a:xfrm>
        <a:prstGeom prst="circularArrow">
          <a:avLst>
            <a:gd name="adj1" fmla="val 5085"/>
            <a:gd name="adj2" fmla="val 327528"/>
            <a:gd name="adj3" fmla="val 10472472"/>
            <a:gd name="adj4" fmla="val 5400000"/>
            <a:gd name="adj5" fmla="val 5932"/>
          </a:avLst>
        </a:prstGeom>
        <a:solidFill>
          <a:srgbClr val="012D72"/>
        </a:solidFill>
        <a:ln>
          <a:noFill/>
        </a:ln>
        <a:effectLst/>
      </dsp:spPr>
      <dsp:style>
        <a:lnRef idx="0">
          <a:scrgbClr r="0" g="0" b="0"/>
        </a:lnRef>
        <a:fillRef idx="1">
          <a:scrgbClr r="0" g="0" b="0"/>
        </a:fillRef>
        <a:effectRef idx="0">
          <a:scrgbClr r="0" g="0" b="0"/>
        </a:effectRef>
        <a:fontRef idx="minor">
          <a:schemeClr val="lt1"/>
        </a:fontRef>
      </dsp:style>
    </dsp:sp>
    <dsp:sp modelId="{575F8982-010E-4EEC-9C07-AB72877D229B}">
      <dsp:nvSpPr>
        <dsp:cNvPr id="0" name=""/>
        <dsp:cNvSpPr/>
      </dsp:nvSpPr>
      <dsp:spPr>
        <a:xfrm>
          <a:off x="265647" y="18827"/>
          <a:ext cx="2501059" cy="2501059"/>
        </a:xfrm>
        <a:prstGeom prst="circularArrow">
          <a:avLst>
            <a:gd name="adj1" fmla="val 5085"/>
            <a:gd name="adj2" fmla="val 327528"/>
            <a:gd name="adj3" fmla="val 15872472"/>
            <a:gd name="adj4" fmla="val 10800000"/>
            <a:gd name="adj5" fmla="val 5932"/>
          </a:avLst>
        </a:prstGeom>
        <a:solidFill>
          <a:srgbClr val="012D7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9FA45-530A-4148-A35A-B45603A460CF}">
      <dsp:nvSpPr>
        <dsp:cNvPr id="0" name=""/>
        <dsp:cNvSpPr/>
      </dsp:nvSpPr>
      <dsp:spPr>
        <a:xfrm>
          <a:off x="478131" y="156597"/>
          <a:ext cx="2225518" cy="2225518"/>
        </a:xfrm>
        <a:prstGeom prst="pie">
          <a:avLst>
            <a:gd name="adj1" fmla="val 16200000"/>
            <a:gd name="adj2" fmla="val 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t>Plan</a:t>
          </a:r>
        </a:p>
      </dsp:txBody>
      <dsp:txXfrm>
        <a:off x="1659510" y="617862"/>
        <a:ext cx="821322" cy="609368"/>
      </dsp:txXfrm>
    </dsp:sp>
    <dsp:sp modelId="{31540DA7-51DB-4551-AFE5-6B1DCBE8C21D}">
      <dsp:nvSpPr>
        <dsp:cNvPr id="0" name=""/>
        <dsp:cNvSpPr/>
      </dsp:nvSpPr>
      <dsp:spPr>
        <a:xfrm>
          <a:off x="478131" y="231311"/>
          <a:ext cx="2225518" cy="2225518"/>
        </a:xfrm>
        <a:prstGeom prst="pie">
          <a:avLst>
            <a:gd name="adj1" fmla="val 0"/>
            <a:gd name="adj2" fmla="val 540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t>Do</a:t>
          </a:r>
        </a:p>
      </dsp:txBody>
      <dsp:txXfrm>
        <a:off x="1659510" y="1386196"/>
        <a:ext cx="821322" cy="609368"/>
      </dsp:txXfrm>
    </dsp:sp>
    <dsp:sp modelId="{4FFF6C2F-FE28-43BE-841D-CD5E5760059F}">
      <dsp:nvSpPr>
        <dsp:cNvPr id="0" name=""/>
        <dsp:cNvSpPr/>
      </dsp:nvSpPr>
      <dsp:spPr>
        <a:xfrm>
          <a:off x="403417" y="231311"/>
          <a:ext cx="2225518" cy="2225518"/>
        </a:xfrm>
        <a:prstGeom prst="pie">
          <a:avLst>
            <a:gd name="adj1" fmla="val 5400000"/>
            <a:gd name="adj2" fmla="val 1080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t>Study</a:t>
          </a:r>
        </a:p>
      </dsp:txBody>
      <dsp:txXfrm>
        <a:off x="626234" y="1386196"/>
        <a:ext cx="821322" cy="609368"/>
      </dsp:txXfrm>
    </dsp:sp>
    <dsp:sp modelId="{4ED1C86A-A6B6-446C-A08C-F8F783A256B5}">
      <dsp:nvSpPr>
        <dsp:cNvPr id="0" name=""/>
        <dsp:cNvSpPr/>
      </dsp:nvSpPr>
      <dsp:spPr>
        <a:xfrm>
          <a:off x="403417" y="156597"/>
          <a:ext cx="2225518" cy="2225518"/>
        </a:xfrm>
        <a:prstGeom prst="pie">
          <a:avLst>
            <a:gd name="adj1" fmla="val 10800000"/>
            <a:gd name="adj2" fmla="val 1620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t>Act</a:t>
          </a:r>
        </a:p>
      </dsp:txBody>
      <dsp:txXfrm>
        <a:off x="626234" y="617862"/>
        <a:ext cx="821322" cy="609368"/>
      </dsp:txXfrm>
    </dsp:sp>
    <dsp:sp modelId="{508AA77C-13D4-4A83-8C57-3B71D8FCD472}">
      <dsp:nvSpPr>
        <dsp:cNvPr id="0" name=""/>
        <dsp:cNvSpPr/>
      </dsp:nvSpPr>
      <dsp:spPr>
        <a:xfrm>
          <a:off x="340360" y="18827"/>
          <a:ext cx="2501059" cy="2501059"/>
        </a:xfrm>
        <a:prstGeom prst="circularArrow">
          <a:avLst>
            <a:gd name="adj1" fmla="val 5085"/>
            <a:gd name="adj2" fmla="val 327528"/>
            <a:gd name="adj3" fmla="val 21272472"/>
            <a:gd name="adj4" fmla="val 16200000"/>
            <a:gd name="adj5" fmla="val 5932"/>
          </a:avLst>
        </a:prstGeom>
        <a:solidFill>
          <a:srgbClr val="012D72"/>
        </a:solidFill>
        <a:ln>
          <a:noFill/>
        </a:ln>
        <a:effectLst/>
      </dsp:spPr>
      <dsp:style>
        <a:lnRef idx="0">
          <a:scrgbClr r="0" g="0" b="0"/>
        </a:lnRef>
        <a:fillRef idx="1">
          <a:scrgbClr r="0" g="0" b="0"/>
        </a:fillRef>
        <a:effectRef idx="0">
          <a:scrgbClr r="0" g="0" b="0"/>
        </a:effectRef>
        <a:fontRef idx="minor">
          <a:schemeClr val="lt1"/>
        </a:fontRef>
      </dsp:style>
    </dsp:sp>
    <dsp:sp modelId="{5AEC13BE-A92A-401F-B4B5-A1F03D1F4CAE}">
      <dsp:nvSpPr>
        <dsp:cNvPr id="0" name=""/>
        <dsp:cNvSpPr/>
      </dsp:nvSpPr>
      <dsp:spPr>
        <a:xfrm>
          <a:off x="340360" y="93540"/>
          <a:ext cx="2501059" cy="2501059"/>
        </a:xfrm>
        <a:prstGeom prst="circularArrow">
          <a:avLst>
            <a:gd name="adj1" fmla="val 5085"/>
            <a:gd name="adj2" fmla="val 327528"/>
            <a:gd name="adj3" fmla="val 5072472"/>
            <a:gd name="adj4" fmla="val 0"/>
            <a:gd name="adj5" fmla="val 5932"/>
          </a:avLst>
        </a:prstGeom>
        <a:solidFill>
          <a:srgbClr val="012D72"/>
        </a:solidFill>
        <a:ln>
          <a:noFill/>
        </a:ln>
        <a:effectLst/>
      </dsp:spPr>
      <dsp:style>
        <a:lnRef idx="0">
          <a:scrgbClr r="0" g="0" b="0"/>
        </a:lnRef>
        <a:fillRef idx="1">
          <a:scrgbClr r="0" g="0" b="0"/>
        </a:fillRef>
        <a:effectRef idx="0">
          <a:scrgbClr r="0" g="0" b="0"/>
        </a:effectRef>
        <a:fontRef idx="minor">
          <a:schemeClr val="lt1"/>
        </a:fontRef>
      </dsp:style>
    </dsp:sp>
    <dsp:sp modelId="{2CAAB890-12EA-42C4-BAE5-CAD1045CB7EB}">
      <dsp:nvSpPr>
        <dsp:cNvPr id="0" name=""/>
        <dsp:cNvSpPr/>
      </dsp:nvSpPr>
      <dsp:spPr>
        <a:xfrm>
          <a:off x="265647" y="93540"/>
          <a:ext cx="2501059" cy="2501059"/>
        </a:xfrm>
        <a:prstGeom prst="circularArrow">
          <a:avLst>
            <a:gd name="adj1" fmla="val 5085"/>
            <a:gd name="adj2" fmla="val 327528"/>
            <a:gd name="adj3" fmla="val 10472472"/>
            <a:gd name="adj4" fmla="val 5400000"/>
            <a:gd name="adj5" fmla="val 5932"/>
          </a:avLst>
        </a:prstGeom>
        <a:solidFill>
          <a:srgbClr val="012D72"/>
        </a:solidFill>
        <a:ln>
          <a:noFill/>
        </a:ln>
        <a:effectLst/>
      </dsp:spPr>
      <dsp:style>
        <a:lnRef idx="0">
          <a:scrgbClr r="0" g="0" b="0"/>
        </a:lnRef>
        <a:fillRef idx="1">
          <a:scrgbClr r="0" g="0" b="0"/>
        </a:fillRef>
        <a:effectRef idx="0">
          <a:scrgbClr r="0" g="0" b="0"/>
        </a:effectRef>
        <a:fontRef idx="minor">
          <a:schemeClr val="lt1"/>
        </a:fontRef>
      </dsp:style>
    </dsp:sp>
    <dsp:sp modelId="{575F8982-010E-4EEC-9C07-AB72877D229B}">
      <dsp:nvSpPr>
        <dsp:cNvPr id="0" name=""/>
        <dsp:cNvSpPr/>
      </dsp:nvSpPr>
      <dsp:spPr>
        <a:xfrm>
          <a:off x="265647" y="18827"/>
          <a:ext cx="2501059" cy="2501059"/>
        </a:xfrm>
        <a:prstGeom prst="circularArrow">
          <a:avLst>
            <a:gd name="adj1" fmla="val 5085"/>
            <a:gd name="adj2" fmla="val 327528"/>
            <a:gd name="adj3" fmla="val 15872472"/>
            <a:gd name="adj4" fmla="val 10800000"/>
            <a:gd name="adj5" fmla="val 5932"/>
          </a:avLst>
        </a:prstGeom>
        <a:solidFill>
          <a:srgbClr val="012D7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9FA45-530A-4148-A35A-B45603A460CF}">
      <dsp:nvSpPr>
        <dsp:cNvPr id="0" name=""/>
        <dsp:cNvSpPr/>
      </dsp:nvSpPr>
      <dsp:spPr>
        <a:xfrm>
          <a:off x="478131" y="156597"/>
          <a:ext cx="2225518" cy="2225518"/>
        </a:xfrm>
        <a:prstGeom prst="pie">
          <a:avLst>
            <a:gd name="adj1" fmla="val 16200000"/>
            <a:gd name="adj2" fmla="val 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t>Plan</a:t>
          </a:r>
        </a:p>
      </dsp:txBody>
      <dsp:txXfrm>
        <a:off x="1659510" y="617862"/>
        <a:ext cx="821322" cy="609368"/>
      </dsp:txXfrm>
    </dsp:sp>
    <dsp:sp modelId="{31540DA7-51DB-4551-AFE5-6B1DCBE8C21D}">
      <dsp:nvSpPr>
        <dsp:cNvPr id="0" name=""/>
        <dsp:cNvSpPr/>
      </dsp:nvSpPr>
      <dsp:spPr>
        <a:xfrm>
          <a:off x="478131" y="231311"/>
          <a:ext cx="2225518" cy="2225518"/>
        </a:xfrm>
        <a:prstGeom prst="pie">
          <a:avLst>
            <a:gd name="adj1" fmla="val 0"/>
            <a:gd name="adj2" fmla="val 540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t>Do</a:t>
          </a:r>
        </a:p>
      </dsp:txBody>
      <dsp:txXfrm>
        <a:off x="1659510" y="1386196"/>
        <a:ext cx="821322" cy="609368"/>
      </dsp:txXfrm>
    </dsp:sp>
    <dsp:sp modelId="{4FFF6C2F-FE28-43BE-841D-CD5E5760059F}">
      <dsp:nvSpPr>
        <dsp:cNvPr id="0" name=""/>
        <dsp:cNvSpPr/>
      </dsp:nvSpPr>
      <dsp:spPr>
        <a:xfrm>
          <a:off x="403417" y="231311"/>
          <a:ext cx="2225518" cy="2225518"/>
        </a:xfrm>
        <a:prstGeom prst="pie">
          <a:avLst>
            <a:gd name="adj1" fmla="val 5400000"/>
            <a:gd name="adj2" fmla="val 1080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t>Study</a:t>
          </a:r>
        </a:p>
      </dsp:txBody>
      <dsp:txXfrm>
        <a:off x="626234" y="1386196"/>
        <a:ext cx="821322" cy="609368"/>
      </dsp:txXfrm>
    </dsp:sp>
    <dsp:sp modelId="{4ED1C86A-A6B6-446C-A08C-F8F783A256B5}">
      <dsp:nvSpPr>
        <dsp:cNvPr id="0" name=""/>
        <dsp:cNvSpPr/>
      </dsp:nvSpPr>
      <dsp:spPr>
        <a:xfrm>
          <a:off x="403417" y="156597"/>
          <a:ext cx="2225518" cy="2225518"/>
        </a:xfrm>
        <a:prstGeom prst="pie">
          <a:avLst>
            <a:gd name="adj1" fmla="val 10800000"/>
            <a:gd name="adj2" fmla="val 1620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t>Act</a:t>
          </a:r>
        </a:p>
      </dsp:txBody>
      <dsp:txXfrm>
        <a:off x="626234" y="617862"/>
        <a:ext cx="821322" cy="609368"/>
      </dsp:txXfrm>
    </dsp:sp>
    <dsp:sp modelId="{508AA77C-13D4-4A83-8C57-3B71D8FCD472}">
      <dsp:nvSpPr>
        <dsp:cNvPr id="0" name=""/>
        <dsp:cNvSpPr/>
      </dsp:nvSpPr>
      <dsp:spPr>
        <a:xfrm>
          <a:off x="340360" y="18827"/>
          <a:ext cx="2501059" cy="2501059"/>
        </a:xfrm>
        <a:prstGeom prst="circularArrow">
          <a:avLst>
            <a:gd name="adj1" fmla="val 5085"/>
            <a:gd name="adj2" fmla="val 327528"/>
            <a:gd name="adj3" fmla="val 21272472"/>
            <a:gd name="adj4" fmla="val 16200000"/>
            <a:gd name="adj5" fmla="val 5932"/>
          </a:avLst>
        </a:prstGeom>
        <a:solidFill>
          <a:srgbClr val="012D72"/>
        </a:solidFill>
        <a:ln>
          <a:noFill/>
        </a:ln>
        <a:effectLst/>
      </dsp:spPr>
      <dsp:style>
        <a:lnRef idx="0">
          <a:scrgbClr r="0" g="0" b="0"/>
        </a:lnRef>
        <a:fillRef idx="1">
          <a:scrgbClr r="0" g="0" b="0"/>
        </a:fillRef>
        <a:effectRef idx="0">
          <a:scrgbClr r="0" g="0" b="0"/>
        </a:effectRef>
        <a:fontRef idx="minor">
          <a:schemeClr val="lt1"/>
        </a:fontRef>
      </dsp:style>
    </dsp:sp>
    <dsp:sp modelId="{5AEC13BE-A92A-401F-B4B5-A1F03D1F4CAE}">
      <dsp:nvSpPr>
        <dsp:cNvPr id="0" name=""/>
        <dsp:cNvSpPr/>
      </dsp:nvSpPr>
      <dsp:spPr>
        <a:xfrm>
          <a:off x="340360" y="93540"/>
          <a:ext cx="2501059" cy="2501059"/>
        </a:xfrm>
        <a:prstGeom prst="circularArrow">
          <a:avLst>
            <a:gd name="adj1" fmla="val 5085"/>
            <a:gd name="adj2" fmla="val 327528"/>
            <a:gd name="adj3" fmla="val 5072472"/>
            <a:gd name="adj4" fmla="val 0"/>
            <a:gd name="adj5" fmla="val 5932"/>
          </a:avLst>
        </a:prstGeom>
        <a:solidFill>
          <a:srgbClr val="012D72"/>
        </a:solidFill>
        <a:ln>
          <a:noFill/>
        </a:ln>
        <a:effectLst/>
      </dsp:spPr>
      <dsp:style>
        <a:lnRef idx="0">
          <a:scrgbClr r="0" g="0" b="0"/>
        </a:lnRef>
        <a:fillRef idx="1">
          <a:scrgbClr r="0" g="0" b="0"/>
        </a:fillRef>
        <a:effectRef idx="0">
          <a:scrgbClr r="0" g="0" b="0"/>
        </a:effectRef>
        <a:fontRef idx="minor">
          <a:schemeClr val="lt1"/>
        </a:fontRef>
      </dsp:style>
    </dsp:sp>
    <dsp:sp modelId="{2CAAB890-12EA-42C4-BAE5-CAD1045CB7EB}">
      <dsp:nvSpPr>
        <dsp:cNvPr id="0" name=""/>
        <dsp:cNvSpPr/>
      </dsp:nvSpPr>
      <dsp:spPr>
        <a:xfrm>
          <a:off x="265647" y="93540"/>
          <a:ext cx="2501059" cy="2501059"/>
        </a:xfrm>
        <a:prstGeom prst="circularArrow">
          <a:avLst>
            <a:gd name="adj1" fmla="val 5085"/>
            <a:gd name="adj2" fmla="val 327528"/>
            <a:gd name="adj3" fmla="val 10472472"/>
            <a:gd name="adj4" fmla="val 5400000"/>
            <a:gd name="adj5" fmla="val 5932"/>
          </a:avLst>
        </a:prstGeom>
        <a:solidFill>
          <a:srgbClr val="012D72"/>
        </a:solidFill>
        <a:ln>
          <a:noFill/>
        </a:ln>
        <a:effectLst/>
      </dsp:spPr>
      <dsp:style>
        <a:lnRef idx="0">
          <a:scrgbClr r="0" g="0" b="0"/>
        </a:lnRef>
        <a:fillRef idx="1">
          <a:scrgbClr r="0" g="0" b="0"/>
        </a:fillRef>
        <a:effectRef idx="0">
          <a:scrgbClr r="0" g="0" b="0"/>
        </a:effectRef>
        <a:fontRef idx="minor">
          <a:schemeClr val="lt1"/>
        </a:fontRef>
      </dsp:style>
    </dsp:sp>
    <dsp:sp modelId="{575F8982-010E-4EEC-9C07-AB72877D229B}">
      <dsp:nvSpPr>
        <dsp:cNvPr id="0" name=""/>
        <dsp:cNvSpPr/>
      </dsp:nvSpPr>
      <dsp:spPr>
        <a:xfrm>
          <a:off x="265647" y="18827"/>
          <a:ext cx="2501059" cy="2501059"/>
        </a:xfrm>
        <a:prstGeom prst="circularArrow">
          <a:avLst>
            <a:gd name="adj1" fmla="val 5085"/>
            <a:gd name="adj2" fmla="val 327528"/>
            <a:gd name="adj3" fmla="val 15872472"/>
            <a:gd name="adj4" fmla="val 10800000"/>
            <a:gd name="adj5" fmla="val 5932"/>
          </a:avLst>
        </a:prstGeom>
        <a:solidFill>
          <a:srgbClr val="012D7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9FA45-530A-4148-A35A-B45603A460CF}">
      <dsp:nvSpPr>
        <dsp:cNvPr id="0" name=""/>
        <dsp:cNvSpPr/>
      </dsp:nvSpPr>
      <dsp:spPr>
        <a:xfrm>
          <a:off x="478131" y="156597"/>
          <a:ext cx="2225518" cy="2225518"/>
        </a:xfrm>
        <a:prstGeom prst="pie">
          <a:avLst>
            <a:gd name="adj1" fmla="val 16200000"/>
            <a:gd name="adj2" fmla="val 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t>Plan</a:t>
          </a:r>
        </a:p>
      </dsp:txBody>
      <dsp:txXfrm>
        <a:off x="1659510" y="617862"/>
        <a:ext cx="821322" cy="609368"/>
      </dsp:txXfrm>
    </dsp:sp>
    <dsp:sp modelId="{31540DA7-51DB-4551-AFE5-6B1DCBE8C21D}">
      <dsp:nvSpPr>
        <dsp:cNvPr id="0" name=""/>
        <dsp:cNvSpPr/>
      </dsp:nvSpPr>
      <dsp:spPr>
        <a:xfrm>
          <a:off x="478131" y="231311"/>
          <a:ext cx="2225518" cy="2225518"/>
        </a:xfrm>
        <a:prstGeom prst="pie">
          <a:avLst>
            <a:gd name="adj1" fmla="val 0"/>
            <a:gd name="adj2" fmla="val 540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t>Do</a:t>
          </a:r>
        </a:p>
      </dsp:txBody>
      <dsp:txXfrm>
        <a:off x="1659510" y="1386196"/>
        <a:ext cx="821322" cy="609368"/>
      </dsp:txXfrm>
    </dsp:sp>
    <dsp:sp modelId="{4FFF6C2F-FE28-43BE-841D-CD5E5760059F}">
      <dsp:nvSpPr>
        <dsp:cNvPr id="0" name=""/>
        <dsp:cNvSpPr/>
      </dsp:nvSpPr>
      <dsp:spPr>
        <a:xfrm>
          <a:off x="403417" y="231311"/>
          <a:ext cx="2225518" cy="2225518"/>
        </a:xfrm>
        <a:prstGeom prst="pie">
          <a:avLst>
            <a:gd name="adj1" fmla="val 5400000"/>
            <a:gd name="adj2" fmla="val 1080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t>Study</a:t>
          </a:r>
        </a:p>
      </dsp:txBody>
      <dsp:txXfrm>
        <a:off x="626234" y="1386196"/>
        <a:ext cx="821322" cy="609368"/>
      </dsp:txXfrm>
    </dsp:sp>
    <dsp:sp modelId="{4ED1C86A-A6B6-446C-A08C-F8F783A256B5}">
      <dsp:nvSpPr>
        <dsp:cNvPr id="0" name=""/>
        <dsp:cNvSpPr/>
      </dsp:nvSpPr>
      <dsp:spPr>
        <a:xfrm>
          <a:off x="403417" y="156597"/>
          <a:ext cx="2225518" cy="2225518"/>
        </a:xfrm>
        <a:prstGeom prst="pie">
          <a:avLst>
            <a:gd name="adj1" fmla="val 10800000"/>
            <a:gd name="adj2" fmla="val 1620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t>Act</a:t>
          </a:r>
        </a:p>
      </dsp:txBody>
      <dsp:txXfrm>
        <a:off x="626234" y="617862"/>
        <a:ext cx="821322" cy="609368"/>
      </dsp:txXfrm>
    </dsp:sp>
    <dsp:sp modelId="{508AA77C-13D4-4A83-8C57-3B71D8FCD472}">
      <dsp:nvSpPr>
        <dsp:cNvPr id="0" name=""/>
        <dsp:cNvSpPr/>
      </dsp:nvSpPr>
      <dsp:spPr>
        <a:xfrm>
          <a:off x="340360" y="18827"/>
          <a:ext cx="2501059" cy="2501059"/>
        </a:xfrm>
        <a:prstGeom prst="circularArrow">
          <a:avLst>
            <a:gd name="adj1" fmla="val 5085"/>
            <a:gd name="adj2" fmla="val 327528"/>
            <a:gd name="adj3" fmla="val 21272472"/>
            <a:gd name="adj4" fmla="val 16200000"/>
            <a:gd name="adj5" fmla="val 5932"/>
          </a:avLst>
        </a:prstGeom>
        <a:solidFill>
          <a:srgbClr val="012D72"/>
        </a:solidFill>
        <a:ln>
          <a:noFill/>
        </a:ln>
        <a:effectLst/>
      </dsp:spPr>
      <dsp:style>
        <a:lnRef idx="0">
          <a:scrgbClr r="0" g="0" b="0"/>
        </a:lnRef>
        <a:fillRef idx="1">
          <a:scrgbClr r="0" g="0" b="0"/>
        </a:fillRef>
        <a:effectRef idx="0">
          <a:scrgbClr r="0" g="0" b="0"/>
        </a:effectRef>
        <a:fontRef idx="minor">
          <a:schemeClr val="lt1"/>
        </a:fontRef>
      </dsp:style>
    </dsp:sp>
    <dsp:sp modelId="{5AEC13BE-A92A-401F-B4B5-A1F03D1F4CAE}">
      <dsp:nvSpPr>
        <dsp:cNvPr id="0" name=""/>
        <dsp:cNvSpPr/>
      </dsp:nvSpPr>
      <dsp:spPr>
        <a:xfrm>
          <a:off x="340360" y="93540"/>
          <a:ext cx="2501059" cy="2501059"/>
        </a:xfrm>
        <a:prstGeom prst="circularArrow">
          <a:avLst>
            <a:gd name="adj1" fmla="val 5085"/>
            <a:gd name="adj2" fmla="val 327528"/>
            <a:gd name="adj3" fmla="val 5072472"/>
            <a:gd name="adj4" fmla="val 0"/>
            <a:gd name="adj5" fmla="val 5932"/>
          </a:avLst>
        </a:prstGeom>
        <a:solidFill>
          <a:srgbClr val="012D72"/>
        </a:solidFill>
        <a:ln>
          <a:noFill/>
        </a:ln>
        <a:effectLst/>
      </dsp:spPr>
      <dsp:style>
        <a:lnRef idx="0">
          <a:scrgbClr r="0" g="0" b="0"/>
        </a:lnRef>
        <a:fillRef idx="1">
          <a:scrgbClr r="0" g="0" b="0"/>
        </a:fillRef>
        <a:effectRef idx="0">
          <a:scrgbClr r="0" g="0" b="0"/>
        </a:effectRef>
        <a:fontRef idx="minor">
          <a:schemeClr val="lt1"/>
        </a:fontRef>
      </dsp:style>
    </dsp:sp>
    <dsp:sp modelId="{2CAAB890-12EA-42C4-BAE5-CAD1045CB7EB}">
      <dsp:nvSpPr>
        <dsp:cNvPr id="0" name=""/>
        <dsp:cNvSpPr/>
      </dsp:nvSpPr>
      <dsp:spPr>
        <a:xfrm>
          <a:off x="265647" y="93540"/>
          <a:ext cx="2501059" cy="2501059"/>
        </a:xfrm>
        <a:prstGeom prst="circularArrow">
          <a:avLst>
            <a:gd name="adj1" fmla="val 5085"/>
            <a:gd name="adj2" fmla="val 327528"/>
            <a:gd name="adj3" fmla="val 10472472"/>
            <a:gd name="adj4" fmla="val 5400000"/>
            <a:gd name="adj5" fmla="val 5932"/>
          </a:avLst>
        </a:prstGeom>
        <a:solidFill>
          <a:srgbClr val="012D72"/>
        </a:solidFill>
        <a:ln>
          <a:noFill/>
        </a:ln>
        <a:effectLst/>
      </dsp:spPr>
      <dsp:style>
        <a:lnRef idx="0">
          <a:scrgbClr r="0" g="0" b="0"/>
        </a:lnRef>
        <a:fillRef idx="1">
          <a:scrgbClr r="0" g="0" b="0"/>
        </a:fillRef>
        <a:effectRef idx="0">
          <a:scrgbClr r="0" g="0" b="0"/>
        </a:effectRef>
        <a:fontRef idx="minor">
          <a:schemeClr val="lt1"/>
        </a:fontRef>
      </dsp:style>
    </dsp:sp>
    <dsp:sp modelId="{575F8982-010E-4EEC-9C07-AB72877D229B}">
      <dsp:nvSpPr>
        <dsp:cNvPr id="0" name=""/>
        <dsp:cNvSpPr/>
      </dsp:nvSpPr>
      <dsp:spPr>
        <a:xfrm>
          <a:off x="265647" y="18827"/>
          <a:ext cx="2501059" cy="2501059"/>
        </a:xfrm>
        <a:prstGeom prst="circularArrow">
          <a:avLst>
            <a:gd name="adj1" fmla="val 5085"/>
            <a:gd name="adj2" fmla="val 327528"/>
            <a:gd name="adj3" fmla="val 15872472"/>
            <a:gd name="adj4" fmla="val 10800000"/>
            <a:gd name="adj5" fmla="val 5932"/>
          </a:avLst>
        </a:prstGeom>
        <a:solidFill>
          <a:srgbClr val="012D7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BE1-0532-4D50-812B-BA5E54CE3CAD}" type="datetimeFigureOut">
              <a:rPr lang="en-US" smtClean="0"/>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83D33-B2E3-4BA8-8528-D5DCBC93B182}" type="slidenum">
              <a:rPr lang="en-US" smtClean="0"/>
              <a:t>‹#›</a:t>
            </a:fld>
            <a:endParaRPr lang="en-US"/>
          </a:p>
        </p:txBody>
      </p:sp>
    </p:spTree>
    <p:extLst>
      <p:ext uri="{BB962C8B-B14F-4D97-AF65-F5344CB8AC3E}">
        <p14:creationId xmlns:p14="http://schemas.microsoft.com/office/powerpoint/2010/main" val="2592099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lnSpc>
                <a:spcPct val="107000"/>
              </a:lnSpc>
              <a:spcAft>
                <a:spcPts val="800"/>
              </a:spcAft>
            </a:pPr>
            <a:r>
              <a:rPr lang="en-US" sz="1000" dirty="0">
                <a:latin typeface="Arial"/>
                <a:cs typeface="Arial"/>
              </a:rPr>
              <a:t>Hi everyone, welcome to the second CQI workshop for HFNY. Again we will be recording the content portion of the workshop but will be not recording any of the breakout room conversations. Additionally, as before, the Q/A portion will be a document that will be written up and sent out after this meeting, and all slides and meeting notes will be sent out as well after this meeting. </a:t>
            </a:r>
          </a:p>
          <a:p>
            <a:pPr>
              <a:lnSpc>
                <a:spcPct val="107000"/>
              </a:lnSpc>
              <a:spcAft>
                <a:spcPts val="800"/>
              </a:spcAft>
            </a:pPr>
            <a:r>
              <a:rPr lang="en-US" sz="1000" dirty="0">
                <a:latin typeface="Arial"/>
                <a:cs typeface="Arial"/>
              </a:rPr>
              <a:t>We have a big workshop this month so let's get into it.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D48FA3-1588-467E-9FD7-953A9D35F3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356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first method is known as the 5 Whys.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dirty="0">
                <a:solidFill>
                  <a:srgbClr val="000000"/>
                </a:solidFill>
                <a:effectLst/>
                <a:latin typeface="Arial" panose="020B0604020202020204" pitchFamily="34" charset="0"/>
                <a:ea typeface="Arial" panose="020B0604020202020204" pitchFamily="34" charset="0"/>
                <a:cs typeface="Arial" panose="020B0604020202020204" pitchFamily="34" charset="0"/>
              </a:rPr>
              <a:t>The purpose of the 5 Whys activity is to start asking “why” questions pertaining to the issue with the intention being that the CQI team works back to identifying the root cause. The CQI team starts by asking the first why question that pertains to the issue. Typically, this method can start with “Why is this issue happening?”. The scribe then records the answers given by the team which then becomes the basis for the next question. The why questions become more and more detailed until the last response represents the root cause. It is important to note that a CQI team might ask less or more than 5 why questions, asking specifically five questions is not a rule.</a:t>
            </a:r>
            <a:r>
              <a:rPr lang="en-US" sz="1000"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algn="l" rtl="0" fontAlgn="base">
              <a:buFont typeface="Arial" panose="020B0604020202020204" pitchFamily="34" charset="0"/>
              <a:buChar char="•"/>
            </a:pPr>
            <a:endParaRPr lang="en-US" sz="1000"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FD83D33-B2E3-4BA8-8528-D5DCBC93B182}" type="slidenum">
              <a:rPr lang="en-US" smtClean="0"/>
              <a:t>10</a:t>
            </a:fld>
            <a:endParaRPr lang="en-US"/>
          </a:p>
        </p:txBody>
      </p:sp>
    </p:spTree>
    <p:extLst>
      <p:ext uri="{BB962C8B-B14F-4D97-AF65-F5344CB8AC3E}">
        <p14:creationId xmlns:p14="http://schemas.microsoft.com/office/powerpoint/2010/main" val="996494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000" dirty="0">
                <a:solidFill>
                  <a:srgbClr val="000000"/>
                </a:solidFill>
                <a:effectLst/>
                <a:latin typeface="Arial" panose="020B0604020202020204" pitchFamily="34" charset="0"/>
                <a:ea typeface="Arial" panose="020B0604020202020204" pitchFamily="34" charset="0"/>
                <a:cs typeface="Arial" panose="020B0604020202020204" pitchFamily="34" charset="0"/>
              </a:rPr>
              <a:t>Fishbone diagram (see example after this paragraph) (also known as a cause-and-effect diagram) provides a visual representation of the possible root causes of the issue. The fishbone diagram consists of multiple parts which are the head, spine, ribs, and lines. All parts in the diagram help a CQI team pinpoint where they want to target their change strategy and how to plan their PDSA cycle.</a:t>
            </a:r>
            <a:r>
              <a:rPr lang="en-US" sz="1000"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Font typeface="Courier New" panose="02070309020205020404" pitchFamily="49" charset="0"/>
              <a:buChar char="o"/>
              <a:tabLst>
                <a:tab pos="914400" algn="l"/>
              </a:tabLst>
            </a:pPr>
            <a:r>
              <a:rPr lang="en-US" sz="1000" dirty="0">
                <a:solidFill>
                  <a:srgbClr val="000000"/>
                </a:solidFill>
                <a:effectLst/>
                <a:latin typeface="Arial" panose="020B0604020202020204" pitchFamily="34" charset="0"/>
                <a:ea typeface="Arial" panose="020B0604020202020204" pitchFamily="34" charset="0"/>
                <a:cs typeface="Arial" panose="020B0604020202020204" pitchFamily="34" charset="0"/>
              </a:rPr>
              <a:t>Head — The fish head represents the primary issue for which a CQI team is attempting to determine the root cause.</a:t>
            </a:r>
            <a:endPar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Font typeface="Courier New" panose="02070309020205020404" pitchFamily="49" charset="0"/>
              <a:buChar char="o"/>
              <a:tabLst>
                <a:tab pos="914400" algn="l"/>
              </a:tabLst>
            </a:pPr>
            <a:r>
              <a:rPr lang="en-US" sz="1000" dirty="0">
                <a:solidFill>
                  <a:srgbClr val="000000"/>
                </a:solidFill>
                <a:effectLst/>
                <a:latin typeface="Arial" panose="020B0604020202020204" pitchFamily="34" charset="0"/>
                <a:ea typeface="Arial" panose="020B0604020202020204" pitchFamily="34" charset="0"/>
                <a:cs typeface="Arial" panose="020B0604020202020204" pitchFamily="34" charset="0"/>
              </a:rPr>
              <a:t>Spine — The spine connects the issue to the ribs of the diagram.</a:t>
            </a:r>
            <a:endPar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tabLst>
                <a:tab pos="914400" algn="l"/>
              </a:tabLst>
            </a:pPr>
            <a:r>
              <a:rPr lang="en-US" sz="1000" dirty="0">
                <a:solidFill>
                  <a:srgbClr val="000000"/>
                </a:solidFill>
                <a:effectLst/>
                <a:latin typeface="Arial" panose="020B0604020202020204" pitchFamily="34" charset="0"/>
                <a:ea typeface="Arial" panose="020B0604020202020204" pitchFamily="34" charset="0"/>
                <a:cs typeface="Arial" panose="020B0604020202020204" pitchFamily="34" charset="0"/>
              </a:rPr>
              <a:t>Ribs — The ribs represent the major categories where the root causes of the issue are organized. It helps to use categories for the ribs as they help with identifying broader categories for the diagram. Label categories should use terms that are easily understood and make sense given the community prevention context.</a:t>
            </a:r>
            <a:r>
              <a:rPr lang="en-US" sz="1000"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000" dirty="0">
                <a:solidFill>
                  <a:srgbClr val="000000"/>
                </a:solidFill>
                <a:effectLst/>
                <a:latin typeface="Arial" panose="020B0604020202020204" pitchFamily="34" charset="0"/>
                <a:ea typeface="Arial" panose="020B0604020202020204" pitchFamily="34" charset="0"/>
                <a:cs typeface="Arial" panose="020B0604020202020204" pitchFamily="34" charset="0"/>
              </a:rPr>
              <a:t>Lines — The lines connected to the ribs are the root causes associated with the ribs categories. As with the 5 Whys, it’s possible to continue identifying causes to stem off an already identified cause (resulting in multiple lines), but it’s sufficient to only have one level of lines off the ribs.</a:t>
            </a:r>
            <a:r>
              <a:rPr lang="en-US" sz="1000"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FD83D33-B2E3-4BA8-8528-D5DCBC93B182}" type="slidenum">
              <a:rPr lang="en-US" smtClean="0"/>
              <a:t>11</a:t>
            </a:fld>
            <a:endParaRPr lang="en-US"/>
          </a:p>
        </p:txBody>
      </p:sp>
    </p:spTree>
    <p:extLst>
      <p:ext uri="{BB962C8B-B14F-4D97-AF65-F5344CB8AC3E}">
        <p14:creationId xmlns:p14="http://schemas.microsoft.com/office/powerpoint/2010/main" val="325777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Brainstorming is more abstract than 5 Whys or fishbone diagram. Brainstorming is a group approach that is used to generate thoughts about what might be the root cause of the issue and the strategies to overcome that root cause. Brainstorming might be a method a CQI team should consider using after specifics of the issue are identified with either the 5 Whys or the fishbone diagram. Once a brainstorming session is complete, there is supposed to be an opportunity for analysis after the ideas are developed (examining it with existing data), ideas are supposed to be grouped by categories, and thinking through ‘why’ (is this an issue) and ‘how’ (will this achieve the desired goal if any suggestions become a change strategy). </a:t>
            </a:r>
          </a:p>
          <a:p>
            <a:pPr algn="l" rtl="0" fontAlgn="base">
              <a:buFont typeface="Arial" panose="020B0604020202020204" pitchFamily="34" charset="0"/>
              <a:buChar char="•"/>
            </a:pPr>
            <a:endParaRPr lang="en-US" sz="1000" b="0" i="0" dirty="0">
              <a:solidFill>
                <a:srgbClr val="3B2D6A"/>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sz="1000" b="0" i="0" dirty="0">
              <a:solidFill>
                <a:srgbClr val="3B2D6A"/>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1000" b="0" i="0" dirty="0">
                <a:solidFill>
                  <a:srgbClr val="3B2D6A"/>
                </a:solidFill>
                <a:effectLst/>
                <a:latin typeface="Arial" panose="020B0604020202020204" pitchFamily="34" charset="0"/>
                <a:cs typeface="Arial" panose="020B0604020202020204" pitchFamily="34" charset="0"/>
              </a:rPr>
              <a:t>Do not judge others’ ideas. No ideas are more or less important than others. No use of positions or titles in the process. Take turns while sharing ideas.  </a:t>
            </a:r>
            <a:endParaRPr lang="en-US" sz="1000" b="0" i="0"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1000" b="0" i="0" dirty="0">
                <a:solidFill>
                  <a:srgbClr val="3B2D6A"/>
                </a:solidFill>
                <a:effectLst/>
                <a:latin typeface="Arial" panose="020B0604020202020204" pitchFamily="34" charset="0"/>
                <a:cs typeface="Arial" panose="020B0604020202020204" pitchFamily="34" charset="0"/>
              </a:rPr>
              <a:t>Encourage out-of-the-box thinking.  </a:t>
            </a:r>
            <a:endParaRPr lang="en-US" sz="1000" b="0" i="0"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1000" b="0" i="0" dirty="0">
                <a:solidFill>
                  <a:srgbClr val="3B2D6A"/>
                </a:solidFill>
                <a:effectLst/>
                <a:latin typeface="Arial" panose="020B0604020202020204" pitchFamily="34" charset="0"/>
                <a:cs typeface="Arial" panose="020B0604020202020204" pitchFamily="34" charset="0"/>
              </a:rPr>
              <a:t>Generate as many ideas as possible. </a:t>
            </a:r>
            <a:endParaRPr lang="en-US" sz="1000" b="0" i="0"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1000" b="0" i="0" dirty="0">
                <a:solidFill>
                  <a:srgbClr val="3B2D6A"/>
                </a:solidFill>
                <a:effectLst/>
                <a:latin typeface="Arial" panose="020B0604020202020204" pitchFamily="34" charset="0"/>
                <a:cs typeface="Arial" panose="020B0604020202020204" pitchFamily="34" charset="0"/>
              </a:rPr>
              <a:t>Build on ideas. Encourage team members to expand on the presented ideas and suggestions. </a:t>
            </a:r>
            <a:endParaRPr lang="en-US" sz="1000" b="0" i="0"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1000" b="0" i="0" dirty="0">
                <a:solidFill>
                  <a:srgbClr val="3B2D6A"/>
                </a:solidFill>
                <a:effectLst/>
                <a:latin typeface="Arial" panose="020B0604020202020204" pitchFamily="34" charset="0"/>
                <a:cs typeface="Arial" panose="020B0604020202020204" pitchFamily="34" charset="0"/>
              </a:rPr>
              <a:t>Record all ideas. </a:t>
            </a:r>
            <a:endParaRPr lang="en-US" sz="1000" b="0" i="0"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1000" b="0" i="0" dirty="0">
                <a:solidFill>
                  <a:srgbClr val="3B2D6A"/>
                </a:solidFill>
                <a:effectLst/>
                <a:latin typeface="Arial" panose="020B0604020202020204" pitchFamily="34" charset="0"/>
                <a:cs typeface="Arial" panose="020B0604020202020204" pitchFamily="34" charset="0"/>
              </a:rPr>
              <a:t>When the CQI team is developing a change strategy the smaller the test the better. </a:t>
            </a:r>
            <a:endParaRPr lang="en-US" dirty="0"/>
          </a:p>
        </p:txBody>
      </p:sp>
      <p:sp>
        <p:nvSpPr>
          <p:cNvPr id="4" name="Slide Number Placeholder 3"/>
          <p:cNvSpPr>
            <a:spLocks noGrp="1"/>
          </p:cNvSpPr>
          <p:nvPr>
            <p:ph type="sldNum" sz="quarter" idx="5"/>
          </p:nvPr>
        </p:nvSpPr>
        <p:spPr/>
        <p:txBody>
          <a:bodyPr/>
          <a:lstStyle/>
          <a:p>
            <a:fld id="{EFD83D33-B2E3-4BA8-8528-D5DCBC93B182}" type="slidenum">
              <a:rPr lang="en-US" smtClean="0"/>
              <a:t>12</a:t>
            </a:fld>
            <a:endParaRPr lang="en-US"/>
          </a:p>
        </p:txBody>
      </p:sp>
    </p:spTree>
    <p:extLst>
      <p:ext uri="{BB962C8B-B14F-4D97-AF65-F5344CB8AC3E}">
        <p14:creationId xmlns:p14="http://schemas.microsoft.com/office/powerpoint/2010/main" val="1372105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Arial" panose="020B0604020202020204" pitchFamily="34" charset="0"/>
                <a:cs typeface="Arial" panose="020B0604020202020204" pitchFamily="34" charset="0"/>
              </a:rPr>
              <a:t>Once you’ve done all that ground work and you feel that your team has identified the root cause of the issue this is one of those step back before going forward moments causer the team does need to revisit the SMARTIE goals making sure that the root cause of the issue still aligns with each component of the SMARTIE goal and the AIM statement. If all the SMARTIE criteria are still being meet then the CQI team gets to move onto the next portion of the Plan stage in the PDSA cycle. </a:t>
            </a:r>
          </a:p>
        </p:txBody>
      </p:sp>
      <p:sp>
        <p:nvSpPr>
          <p:cNvPr id="4" name="Slide Number Placeholder 3"/>
          <p:cNvSpPr>
            <a:spLocks noGrp="1"/>
          </p:cNvSpPr>
          <p:nvPr>
            <p:ph type="sldNum" sz="quarter" idx="5"/>
          </p:nvPr>
        </p:nvSpPr>
        <p:spPr/>
        <p:txBody>
          <a:bodyPr/>
          <a:lstStyle/>
          <a:p>
            <a:fld id="{EFD83D33-B2E3-4BA8-8528-D5DCBC93B182}" type="slidenum">
              <a:rPr lang="en-US" smtClean="0"/>
              <a:t>13</a:t>
            </a:fld>
            <a:endParaRPr lang="en-US"/>
          </a:p>
        </p:txBody>
      </p:sp>
    </p:spTree>
    <p:extLst>
      <p:ext uri="{BB962C8B-B14F-4D97-AF65-F5344CB8AC3E}">
        <p14:creationId xmlns:p14="http://schemas.microsoft.com/office/powerpoint/2010/main" val="2739272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cs typeface="Arial" panose="020B0604020202020204" pitchFamily="34" charset="0"/>
              </a:rPr>
              <a:t>Okay so now that we have looked at the criteria we need to think about for our topics and a broad sweeping tool to identify where we might need to focus out targets lets move on to this next component of Plan </a:t>
            </a:r>
            <a:r>
              <a:rPr lang="en-US" sz="1000" dirty="0">
                <a:latin typeface="Arial" panose="020B0604020202020204" pitchFamily="34" charset="0"/>
                <a:cs typeface="Arial" panose="020B0604020202020204" pitchFamily="34" charset="0"/>
              </a:rPr>
              <a:t>stage, once the CQI team has identified the desired area for improvement, what they believe is the root cause of the issue and the potential solutions, and made sure they have revisited the smartie goals and AIM statement to see if the root cause aligns with that. The team will then develop a strategy to achieve a solution to the issue. This is basically how the CQI team wants to try and alleviate the issue. So if you think that the Service plans are not being entered because maybe they are being discussed but not entered right away into the MIS the change strategy could be that there is a block of time set aside for supervisors to work on MIS data entry. That's your change strategy. For 1 week there will be 2 hours of time blocked off for supervisors to enter data. You then at this stage </a:t>
            </a:r>
            <a:r>
              <a:rPr lang="en-US" sz="1000" b="0" i="0" dirty="0">
                <a:solidFill>
                  <a:srgbClr val="000000"/>
                </a:solidFill>
                <a:effectLst/>
                <a:latin typeface="Arial" panose="020B0604020202020204" pitchFamily="34" charset="0"/>
                <a:cs typeface="Arial" panose="020B0604020202020204" pitchFamily="34" charset="0"/>
              </a:rPr>
              <a:t>need to develop a timeline for implementation of your change strategy, what data you need to collect for evaluating your change strategy, and an analysis plan to evaluate your change strategy. </a:t>
            </a:r>
            <a:endParaRPr lang="en-US" sz="10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In order to evaluate your change strategy you will need to collect 3 different types of measures. </a:t>
            </a:r>
            <a:r>
              <a:rPr lang="en-US" sz="1000">
                <a:latin typeface="Arial" panose="020B0604020202020204" pitchFamily="34" charset="0"/>
                <a:cs typeface="Arial" panose="020B0604020202020204" pitchFamily="34" charset="0"/>
              </a:rPr>
              <a:t>These 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1000" b="0" i="0" dirty="0">
                <a:solidFill>
                  <a:srgbClr val="3B2D6A"/>
                </a:solidFill>
                <a:effectLst/>
                <a:latin typeface="Arial" panose="020B0604020202020204" pitchFamily="34" charset="0"/>
                <a:cs typeface="Arial" panose="020B0604020202020204" pitchFamily="34" charset="0"/>
              </a:rPr>
              <a:t>Process Measures - Used to understand how the change strategy was implemented - so for the example I gave you, you would make sure for example that supervisors actually used 2 hours of their time for data entry. </a:t>
            </a:r>
            <a:endParaRPr lang="en-US" sz="1000" b="0" i="0"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1000" b="0" i="0" dirty="0">
                <a:solidFill>
                  <a:srgbClr val="3B2D6A"/>
                </a:solidFill>
                <a:effectLst/>
                <a:latin typeface="Arial" panose="020B0604020202020204" pitchFamily="34" charset="0"/>
                <a:cs typeface="Arial" panose="020B0604020202020204" pitchFamily="34" charset="0"/>
              </a:rPr>
              <a:t>Outcome Measures - Used to determine the results of the change plan and whether it was successful or not -  this would be where you could use the MIS and see if the number of PC1s increased with having a service plan. </a:t>
            </a:r>
            <a:endParaRPr lang="en-US" sz="1000" b="0" i="0"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1000" b="0" i="0" dirty="0">
                <a:solidFill>
                  <a:srgbClr val="3B2D6A"/>
                </a:solidFill>
                <a:effectLst/>
                <a:latin typeface="Arial" panose="020B0604020202020204" pitchFamily="34" charset="0"/>
                <a:cs typeface="Arial" panose="020B0604020202020204" pitchFamily="34" charset="0"/>
              </a:rPr>
              <a:t>Balancing Measures - used to identify if the change plan had any additional unintended consequences (e.g. delayed data entry from staff). - for our example, this might be that supervisors might then not get to other tasks because they have to use the time to work on data entry. This would be an unintended consequence so it would be up to the CQI team to think about how they might overcome that issue. </a:t>
            </a:r>
            <a:endParaRPr lang="en-US" dirty="0"/>
          </a:p>
          <a:p>
            <a:endParaRPr lang="en-US" dirty="0"/>
          </a:p>
        </p:txBody>
      </p:sp>
      <p:sp>
        <p:nvSpPr>
          <p:cNvPr id="4" name="Slide Number Placeholder 3"/>
          <p:cNvSpPr>
            <a:spLocks noGrp="1"/>
          </p:cNvSpPr>
          <p:nvPr>
            <p:ph type="sldNum" sz="quarter" idx="5"/>
          </p:nvPr>
        </p:nvSpPr>
        <p:spPr/>
        <p:txBody>
          <a:bodyPr/>
          <a:lstStyle/>
          <a:p>
            <a:fld id="{48D48FA3-1588-467E-9FD7-953A9D35F347}" type="slidenum">
              <a:rPr lang="en-US" smtClean="0"/>
              <a:t>14</a:t>
            </a:fld>
            <a:endParaRPr lang="en-US"/>
          </a:p>
        </p:txBody>
      </p:sp>
    </p:spTree>
    <p:extLst>
      <p:ext uri="{BB962C8B-B14F-4D97-AF65-F5344CB8AC3E}">
        <p14:creationId xmlns:p14="http://schemas.microsoft.com/office/powerpoint/2010/main" val="2248472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a:latin typeface="Arial" panose="020B0604020202020204" pitchFamily="34" charset="0"/>
                <a:cs typeface="Arial" panose="020B0604020202020204" pitchFamily="34" charset="0"/>
              </a:rPr>
              <a:t>this is where the CQI team will implement the strategies of the plan for a set period. During this initial do phase the CQI team should only conduct a small test to reduce the risk of large failure (provide details and explanation of the power of one test). It should build on itself sequentially until the change plan is enacted program wide. </a:t>
            </a:r>
          </a:p>
          <a:p>
            <a:endParaRPr lang="en-US" sz="1000">
              <a:latin typeface="Arial" panose="020B0604020202020204" pitchFamily="34" charset="0"/>
              <a:cs typeface="Arial" panose="020B0604020202020204" pitchFamily="34" charset="0"/>
            </a:endParaRPr>
          </a:p>
          <a:p>
            <a:endParaRPr lang="en-US" sz="1000">
              <a:latin typeface="Arial" panose="020B0604020202020204" pitchFamily="34" charset="0"/>
              <a:cs typeface="Arial" panose="020B0604020202020204" pitchFamily="34" charset="0"/>
            </a:endParaRPr>
          </a:p>
          <a:p>
            <a:pPr marL="171450" indent="-171450">
              <a:buFontTx/>
              <a:buChar char="-"/>
            </a:pPr>
            <a:r>
              <a:rPr lang="en-US" sz="1000">
                <a:latin typeface="Arial" panose="020B0604020202020204" pitchFamily="34" charset="0"/>
                <a:cs typeface="Arial" panose="020B0604020202020204" pitchFamily="34" charset="0"/>
              </a:rPr>
              <a:t>Implementing change strategy</a:t>
            </a:r>
          </a:p>
          <a:p>
            <a:pPr marL="171450" indent="-171450">
              <a:buFontTx/>
              <a:buChar char="-"/>
            </a:pPr>
            <a:r>
              <a:rPr lang="en-US" sz="1000">
                <a:latin typeface="Arial" panose="020B0604020202020204" pitchFamily="34" charset="0"/>
                <a:cs typeface="Arial" panose="020B0604020202020204" pitchFamily="34" charset="0"/>
              </a:rPr>
              <a:t>Collecting data at regular intervals </a:t>
            </a:r>
          </a:p>
        </p:txBody>
      </p:sp>
      <p:sp>
        <p:nvSpPr>
          <p:cNvPr id="4" name="Slide Number Placeholder 3"/>
          <p:cNvSpPr>
            <a:spLocks noGrp="1"/>
          </p:cNvSpPr>
          <p:nvPr>
            <p:ph type="sldNum" sz="quarter" idx="5"/>
          </p:nvPr>
        </p:nvSpPr>
        <p:spPr/>
        <p:txBody>
          <a:bodyPr/>
          <a:lstStyle/>
          <a:p>
            <a:fld id="{48D48FA3-1588-467E-9FD7-953A9D35F347}" type="slidenum">
              <a:rPr lang="en-US" smtClean="0"/>
              <a:t>15</a:t>
            </a:fld>
            <a:endParaRPr lang="en-US"/>
          </a:p>
        </p:txBody>
      </p:sp>
    </p:spTree>
    <p:extLst>
      <p:ext uri="{BB962C8B-B14F-4D97-AF65-F5344CB8AC3E}">
        <p14:creationId xmlns:p14="http://schemas.microsoft.com/office/powerpoint/2010/main" val="2023268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Through regular intervals of conducting the project, programs will need to collect data on the three measures (process, outcome, balancing) and study the results based on the collected data up to that point. Programs will need to carefully analyze the results and the implementation of the change plan. </a:t>
            </a:r>
          </a:p>
          <a:p>
            <a:endParaRPr lang="en-US" sz="1000">
              <a:latin typeface="Arial" panose="020B0604020202020204" pitchFamily="34" charset="0"/>
              <a:cs typeface="Arial" panose="020B0604020202020204" pitchFamily="34" charset="0"/>
            </a:endParaRPr>
          </a:p>
          <a:p>
            <a:pPr marL="628650" lvl="1" indent="-171450">
              <a:buFontTx/>
              <a:buChar char="-"/>
            </a:pPr>
            <a:endParaRPr lang="en-US" sz="1000">
              <a:latin typeface="Arial" panose="020B0604020202020204" pitchFamily="34" charset="0"/>
              <a:cs typeface="Arial" panose="020B0604020202020204" pitchFamily="34" charset="0"/>
            </a:endParaRP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48D48FA3-1588-467E-9FD7-953A9D35F347}" type="slidenum">
              <a:rPr lang="en-US" smtClean="0"/>
              <a:t>16</a:t>
            </a:fld>
            <a:endParaRPr lang="en-US"/>
          </a:p>
        </p:txBody>
      </p:sp>
    </p:spTree>
    <p:extLst>
      <p:ext uri="{BB962C8B-B14F-4D97-AF65-F5344CB8AC3E}">
        <p14:creationId xmlns:p14="http://schemas.microsoft.com/office/powerpoint/2010/main" val="2380183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rgbClr val="000000"/>
                </a:solidFill>
                <a:effectLst/>
                <a:latin typeface="Arial" panose="020B0604020202020204" pitchFamily="34" charset="0"/>
                <a:ea typeface="Arial" panose="020B0604020202020204" pitchFamily="34" charset="0"/>
                <a:cs typeface="Arial" panose="020B0604020202020204" pitchFamily="34" charset="0"/>
              </a:rPr>
              <a:t>Once the Plan Do and Study steps fourth step begins which is Act. This is where the based on what the CQI team has discovered in the Study step make a decision on what to do with the change plan. The CQI Team really has three options which are adopt, adapt, and abandon. </a:t>
            </a:r>
          </a:p>
          <a:p>
            <a:endParaRPr lang="en-US" sz="1000" dirty="0">
              <a:solidFill>
                <a:srgbClr val="000000"/>
              </a:solidFill>
              <a:effectLst/>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The first is Adopt. </a:t>
            </a:r>
          </a:p>
          <a:p>
            <a:pPr marL="171450" indent="-171450">
              <a:buFontTx/>
              <a:buChar char="-"/>
            </a:pPr>
            <a:r>
              <a:rPr lang="en-US" sz="1000" dirty="0">
                <a:latin typeface="Arial" panose="020B0604020202020204" pitchFamily="34" charset="0"/>
                <a:cs typeface="Arial" panose="020B0604020202020204" pitchFamily="34" charset="0"/>
              </a:rPr>
              <a:t>Adopt – if the change plan produced the desired results and was implemented as designed then the CQI can adopt the change strategy, but that does not stop there cause they have two options that come with adopting a change strategy. </a:t>
            </a:r>
          </a:p>
          <a:p>
            <a:pPr marL="628650" lvl="1" indent="-171450">
              <a:buFontTx/>
              <a:buChar char="-"/>
            </a:pPr>
            <a:r>
              <a:rPr lang="en-US" sz="1000" dirty="0">
                <a:latin typeface="Arial" panose="020B0604020202020204" pitchFamily="34" charset="0"/>
                <a:cs typeface="Arial" panose="020B0604020202020204" pitchFamily="34" charset="0"/>
              </a:rPr>
              <a:t>The first is that if the change strategy worked and the CQI team feels there is no additional information needed on how the change strategy will work on a larger scale then they can implement the change strategy program wide, and it is done. </a:t>
            </a:r>
          </a:p>
          <a:p>
            <a:pPr marL="628650" lvl="1" indent="-171450">
              <a:buFontTx/>
              <a:buChar char="-"/>
            </a:pPr>
            <a:r>
              <a:rPr lang="en-US" sz="1000" dirty="0">
                <a:latin typeface="Arial" panose="020B0604020202020204" pitchFamily="34" charset="0"/>
                <a:cs typeface="Arial" panose="020B0604020202020204" pitchFamily="34" charset="0"/>
              </a:rPr>
              <a:t>The second option is to </a:t>
            </a:r>
            <a:r>
              <a:rPr lang="en-US" sz="1000" kern="1200" dirty="0">
                <a:solidFill>
                  <a:schemeClr val="tx1"/>
                </a:solidFill>
                <a:effectLst/>
                <a:latin typeface="Arial" panose="020B0604020202020204" pitchFamily="34" charset="0"/>
                <a:ea typeface="+mn-ea"/>
                <a:cs typeface="Arial" panose="020B0604020202020204" pitchFamily="34" charset="0"/>
              </a:rPr>
              <a:t>scale up/increase the size of PDSA process within a ramp cycle. Even with that there are a few things for CQI teams to consider: If the first test of a change strategy yields promising results and changes are minor, it can be scaled up because there is evidence the change strategy works and big failures are unlikely.</a:t>
            </a:r>
          </a:p>
          <a:p>
            <a:pPr marL="1085850" lvl="2" indent="-171450">
              <a:buFontTx/>
              <a:buChar char="-"/>
            </a:pPr>
            <a:r>
              <a:rPr lang="en-US" sz="1000" kern="1200" dirty="0">
                <a:solidFill>
                  <a:schemeClr val="tx1"/>
                </a:solidFill>
                <a:effectLst/>
                <a:latin typeface="Arial" panose="020B0604020202020204" pitchFamily="34" charset="0"/>
                <a:ea typeface="+mn-ea"/>
                <a:cs typeface="Arial" panose="020B0604020202020204" pitchFamily="34" charset="0"/>
              </a:rPr>
              <a:t>The scaling process should be purposeful and iterative.</a:t>
            </a:r>
          </a:p>
          <a:p>
            <a:pPr marL="1543050" lvl="3" indent="-171450">
              <a:buFont typeface="Courier New" panose="02070309020205020404" pitchFamily="49" charset="0"/>
              <a:buChar char="o"/>
            </a:pPr>
            <a:r>
              <a:rPr lang="en-US" sz="1000" kern="1200" dirty="0">
                <a:solidFill>
                  <a:schemeClr val="tx1"/>
                </a:solidFill>
                <a:effectLst/>
                <a:latin typeface="Arial" panose="020B0604020202020204" pitchFamily="34" charset="0"/>
                <a:ea typeface="+mn-ea"/>
                <a:cs typeface="Arial" panose="020B0604020202020204" pitchFamily="34" charset="0"/>
              </a:rPr>
              <a:t>Each new test</a:t>
            </a:r>
            <a:r>
              <a:rPr lang="en-US" sz="1000" kern="1200" baseline="0" dirty="0">
                <a:solidFill>
                  <a:schemeClr val="tx1"/>
                </a:solidFill>
                <a:effectLst/>
                <a:latin typeface="Arial" panose="020B0604020202020204" pitchFamily="34" charset="0"/>
                <a:ea typeface="+mn-ea"/>
                <a:cs typeface="Arial" panose="020B0604020202020204" pitchFamily="34" charset="0"/>
              </a:rPr>
              <a:t> of a change strategy </a:t>
            </a:r>
            <a:r>
              <a:rPr lang="en-US" sz="1000" kern="1200" dirty="0">
                <a:solidFill>
                  <a:schemeClr val="tx1"/>
                </a:solidFill>
                <a:effectLst/>
                <a:latin typeface="Arial" panose="020B0604020202020204" pitchFamily="34" charset="0"/>
                <a:ea typeface="+mn-ea"/>
                <a:cs typeface="Arial" panose="020B0604020202020204" pitchFamily="34" charset="0"/>
              </a:rPr>
              <a:t>should be clearly related to the last test.</a:t>
            </a:r>
          </a:p>
          <a:p>
            <a:pPr marL="1543050" lvl="3" indent="-171450">
              <a:buFont typeface="Courier New" panose="02070309020205020404" pitchFamily="49" charset="0"/>
              <a:buChar char="o"/>
            </a:pPr>
            <a:r>
              <a:rPr lang="en-US" sz="1000" kern="1200" dirty="0">
                <a:solidFill>
                  <a:schemeClr val="tx1"/>
                </a:solidFill>
                <a:effectLst/>
                <a:latin typeface="Arial" panose="020B0604020202020204" pitchFamily="34" charset="0"/>
                <a:ea typeface="+mn-ea"/>
                <a:cs typeface="Arial" panose="020B0604020202020204" pitchFamily="34" charset="0"/>
              </a:rPr>
              <a:t>The scale of the test should be increased by just one increment at a time. Depending on the test, one increment could be one client</a:t>
            </a:r>
            <a:r>
              <a:rPr lang="en-US" sz="1000" kern="1200" baseline="0" dirty="0">
                <a:solidFill>
                  <a:schemeClr val="tx1"/>
                </a:solidFill>
                <a:effectLst/>
                <a:latin typeface="Arial" panose="020B0604020202020204" pitchFamily="34" charset="0"/>
                <a:ea typeface="+mn-ea"/>
                <a:cs typeface="Arial" panose="020B0604020202020204" pitchFamily="34" charset="0"/>
              </a:rPr>
              <a:t> or one home visitor.</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1543050" lvl="3" indent="-171450">
              <a:buFont typeface="Courier New" panose="02070309020205020404" pitchFamily="49" charset="0"/>
              <a:buChar char="o"/>
            </a:pPr>
            <a:r>
              <a:rPr lang="en-US" sz="1000" kern="1200" dirty="0">
                <a:solidFill>
                  <a:schemeClr val="tx1"/>
                </a:solidFill>
                <a:effectLst/>
                <a:latin typeface="Arial" panose="020B0604020202020204" pitchFamily="34" charset="0"/>
                <a:ea typeface="+mn-ea"/>
                <a:cs typeface="Arial" panose="020B0604020202020204" pitchFamily="34" charset="0"/>
              </a:rPr>
              <a:t>Tests of change strategies should be scaled (up or down) based on results. </a:t>
            </a:r>
          </a:p>
          <a:p>
            <a:pPr marL="0" indent="0">
              <a:buFontTx/>
              <a:buNone/>
            </a:pP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The second broader option is Adapt. </a:t>
            </a:r>
          </a:p>
          <a:p>
            <a:r>
              <a:rPr lang="en-US" sz="1000" dirty="0">
                <a:latin typeface="Arial" panose="020B0604020202020204" pitchFamily="34" charset="0"/>
                <a:cs typeface="Arial" panose="020B0604020202020204" pitchFamily="34" charset="0"/>
              </a:rPr>
              <a:t>- Adapt – if the project did not produce the desired results or was not implemented as intended but the possibility of making changes is available then it should be adapted and retested in another PDSA cycle.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 Abandon - if the project did not produce the desired results and the possibility of making changes is not an option, then the action should be to abandon the change plan. </a:t>
            </a:r>
          </a:p>
          <a:p>
            <a:endParaRPr lang="en-US" dirty="0"/>
          </a:p>
        </p:txBody>
      </p:sp>
      <p:sp>
        <p:nvSpPr>
          <p:cNvPr id="4" name="Slide Number Placeholder 3"/>
          <p:cNvSpPr>
            <a:spLocks noGrp="1"/>
          </p:cNvSpPr>
          <p:nvPr>
            <p:ph type="sldNum" sz="quarter" idx="5"/>
          </p:nvPr>
        </p:nvSpPr>
        <p:spPr/>
        <p:txBody>
          <a:bodyPr/>
          <a:lstStyle/>
          <a:p>
            <a:fld id="{48D48FA3-1588-467E-9FD7-953A9D35F347}" type="slidenum">
              <a:rPr lang="en-US" smtClean="0"/>
              <a:t>17</a:t>
            </a:fld>
            <a:endParaRPr lang="en-US"/>
          </a:p>
        </p:txBody>
      </p:sp>
    </p:spTree>
    <p:extLst>
      <p:ext uri="{BB962C8B-B14F-4D97-AF65-F5344CB8AC3E}">
        <p14:creationId xmlns:p14="http://schemas.microsoft.com/office/powerpoint/2010/main" val="179718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Now that we broadly know the concepts behind a PDSA cycle I am going to give a broad example of what this could look like and I do not mean for this to be incredibly detailed or really to completely follow every single tip/methodology we have discussed, but is a way more for us to reflect on the process for how the process could look and how it is implemented. First we are going to assume that this program has formed a CQI team and that we know that this team is going to do service plans as their topic. They begin engaging with the data by looking through the MIS specifically the </a:t>
            </a:r>
            <a:r>
              <a:rPr lang="en-US" sz="1000" b="0" i="0" dirty="0">
                <a:solidFill>
                  <a:srgbClr val="000000"/>
                </a:solidFill>
                <a:effectLst/>
                <a:latin typeface="Arial" panose="020B0604020202020204" pitchFamily="34" charset="0"/>
                <a:cs typeface="Arial" panose="020B0604020202020204" pitchFamily="34" charset="0"/>
              </a:rPr>
              <a:t>Service Plan Analysis Report and this program finds that at the moment that 30% of PC1s have a service plan. So they choose for this project to increase the number of PC1s with a service plan. </a:t>
            </a:r>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rgbClr val="201F1E"/>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rgbClr val="201F1E"/>
                </a:solidFill>
                <a:effectLst/>
                <a:latin typeface="Arial" panose="020B0604020202020204" pitchFamily="34" charset="0"/>
                <a:cs typeface="Arial" panose="020B0604020202020204" pitchFamily="34" charset="0"/>
              </a:rPr>
              <a:t>They then check to make sure that this topic follows the SMARTIE approach. </a:t>
            </a:r>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Specific –For example because the program found that 30% of PC1s have a service plan they </a:t>
            </a:r>
            <a:r>
              <a:rPr lang="en-US" sz="1000" b="0" i="0" dirty="0">
                <a:solidFill>
                  <a:srgbClr val="000000"/>
                </a:solidFill>
                <a:effectLst/>
                <a:latin typeface="Arial" panose="020B0604020202020204" pitchFamily="34" charset="0"/>
                <a:cs typeface="Arial" panose="020B0604020202020204" pitchFamily="34" charset="0"/>
              </a:rPr>
              <a:t>decide that by September 30</a:t>
            </a:r>
            <a:r>
              <a:rPr lang="en-US" sz="1000" b="0" i="0" baseline="30000" dirty="0">
                <a:solidFill>
                  <a:srgbClr val="000000"/>
                </a:solidFill>
                <a:effectLst/>
                <a:latin typeface="Arial" panose="020B0604020202020204" pitchFamily="34" charset="0"/>
                <a:cs typeface="Arial" panose="020B0604020202020204" pitchFamily="34" charset="0"/>
              </a:rPr>
              <a:t>th  </a:t>
            </a:r>
            <a:r>
              <a:rPr lang="en-US" sz="1000" b="0" i="0" dirty="0">
                <a:solidFill>
                  <a:srgbClr val="000000"/>
                </a:solidFill>
                <a:effectLst/>
                <a:latin typeface="Arial" panose="020B0604020202020204" pitchFamily="34" charset="0"/>
                <a:cs typeface="Arial" panose="020B0604020202020204" pitchFamily="34" charset="0"/>
              </a:rPr>
              <a:t>2023 they would like to have 60% of PC1s with a  service plan.</a:t>
            </a: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Measurable –The Percent of PC1s is measurable since we have a report in the MIS that tells us the percent. </a:t>
            </a: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Attainable –I would argue goal is attainable, it is not going for a perfect rate and recognizes that there is not a perfect completion rate might not be realistic initially. </a:t>
            </a:r>
            <a:r>
              <a:rPr lang="en-US" sz="1000" b="0" i="0" dirty="0">
                <a:solidFill>
                  <a:srgbClr val="000000"/>
                </a:solidFill>
                <a:effectLst/>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Relevant –</a:t>
            </a:r>
            <a:r>
              <a:rPr lang="en-US" sz="1000" b="0" i="0" dirty="0">
                <a:solidFill>
                  <a:srgbClr val="000000"/>
                </a:solidFill>
                <a:effectLst/>
                <a:latin typeface="Arial" panose="020B0604020202020204" pitchFamily="34" charset="0"/>
                <a:cs typeface="Arial" panose="020B0604020202020204" pitchFamily="34" charset="0"/>
              </a:rPr>
              <a:t>It is relevant in that it is creating more fidelity to the BPS model, and improving rates of service plans can help improve the services delivery for those families as it is formalizing the process of planning activities for the families being served. </a:t>
            </a: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Timely –</a:t>
            </a:r>
            <a:r>
              <a:rPr lang="en-US" sz="1000" b="0" i="0" dirty="0">
                <a:solidFill>
                  <a:srgbClr val="000000"/>
                </a:solidFill>
                <a:effectLst/>
                <a:latin typeface="Arial" panose="020B0604020202020204" pitchFamily="34" charset="0"/>
                <a:cs typeface="Arial" panose="020B0604020202020204" pitchFamily="34" charset="0"/>
              </a:rPr>
              <a:t>It is timely as the CQI team will assess what the PC1 service plan rate is by the end of September 30</a:t>
            </a:r>
            <a:r>
              <a:rPr lang="en-US" sz="1000" b="0" i="0" baseline="30000" dirty="0">
                <a:solidFill>
                  <a:srgbClr val="000000"/>
                </a:solidFill>
                <a:effectLst/>
                <a:latin typeface="Arial" panose="020B0604020202020204" pitchFamily="34" charset="0"/>
                <a:cs typeface="Arial" panose="020B0604020202020204" pitchFamily="34" charset="0"/>
              </a:rPr>
              <a:t>th</a:t>
            </a:r>
            <a:r>
              <a:rPr lang="en-US" sz="1000" b="0" i="0" dirty="0">
                <a:solidFill>
                  <a:srgbClr val="000000"/>
                </a:solidFill>
                <a:effectLst/>
                <a:latin typeface="Arial" panose="020B0604020202020204" pitchFamily="34" charset="0"/>
                <a:cs typeface="Arial" panose="020B0604020202020204" pitchFamily="34" charset="0"/>
              </a:rPr>
              <a:t> this year. </a:t>
            </a: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Inclusive –</a:t>
            </a:r>
            <a:r>
              <a:rPr lang="en-US" sz="1000" b="0" i="0" dirty="0">
                <a:solidFill>
                  <a:srgbClr val="000000"/>
                </a:solidFill>
                <a:effectLst/>
                <a:latin typeface="Arial" panose="020B0604020202020204" pitchFamily="34" charset="0"/>
                <a:cs typeface="Arial" panose="020B0604020202020204" pitchFamily="34" charset="0"/>
              </a:rPr>
              <a:t>The CQI team might include everyone at all levels in their program for input into the topic – it might be that they determined too that families might not be able to help with his topic as much but do assess if the prevalence of service plans is evenly distributed for them. . </a:t>
            </a: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Equitable –</a:t>
            </a:r>
            <a:r>
              <a:rPr lang="en-US" sz="1000" b="0" i="0" dirty="0">
                <a:solidFill>
                  <a:srgbClr val="000000"/>
                </a:solidFill>
                <a:effectLst/>
                <a:latin typeface="Arial" panose="020B0604020202020204" pitchFamily="34" charset="0"/>
                <a:cs typeface="Arial" panose="020B0604020202020204" pitchFamily="34" charset="0"/>
              </a:rPr>
              <a:t>The change plan/CQI project will apply to all PC1s in the program and the possible changes to practice will apply to all staff who are involved with working on service plans if that change can be enacted. </a:t>
            </a:r>
          </a:p>
          <a:p>
            <a:pPr algn="l" rtl="0" fontAlgn="base">
              <a:buFont typeface="Arial" panose="020B0604020202020204" pitchFamily="34" charset="0"/>
              <a:buNone/>
            </a:pP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Everything looks good so the CQI team then decides to move onto the 3</a:t>
            </a:r>
            <a:r>
              <a:rPr lang="en-US" sz="1000" baseline="30000" dirty="0">
                <a:latin typeface="Arial" panose="020B0604020202020204" pitchFamily="34" charset="0"/>
                <a:cs typeface="Arial" panose="020B0604020202020204" pitchFamily="34" charset="0"/>
              </a:rPr>
              <a:t>rd</a:t>
            </a:r>
            <a:r>
              <a:rPr lang="en-US" sz="1000" dirty="0">
                <a:latin typeface="Arial" panose="020B0604020202020204" pitchFamily="34" charset="0"/>
                <a:cs typeface="Arial" panose="020B0604020202020204" pitchFamily="34" charset="0"/>
              </a:rPr>
              <a:t> CQI process i.e. the PDSA cycle itself.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The CQI team decides to have a focus group with all staff members in the program to gather information on what might increase completion rates. Once they have gathered that information, the CQI team holds a brainstorming session in combination with engaging with the feedback from the focus group, they find that supervisors do discuss the risk factors of the family but they do not enter that information into the MIS either because of not having enough time/ want to add more details outside of the meeting, and other work pulls them away from entering this information. The CQI team feels that they have found the root cause of the issue through the brainstorming analysis and move onto developing a change strategy.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The change strategy the team develops is a weekly reminder for supervisors to take 2 hours to enter the information in to the MIS, and request an MIS data entry session with CHSR to review with all staff in the program. They are going to implement the change plan in June with the major outcome being increasing the percent of PC1s with a  service plan monitored through the MIS. </a:t>
            </a:r>
          </a:p>
          <a:p>
            <a:endParaRPr lang="en-US" sz="1000" dirty="0">
              <a:latin typeface="Arial" panose="020B0604020202020204" pitchFamily="34" charset="0"/>
              <a:cs typeface="Arial" panose="020B0604020202020204" pitchFamily="34" charset="0"/>
            </a:endParaRPr>
          </a:p>
          <a:p>
            <a:pPr marL="0" indent="0">
              <a:buFontTx/>
              <a:buNone/>
            </a:pPr>
            <a:r>
              <a:rPr lang="en-US" sz="1000" dirty="0">
                <a:latin typeface="Arial" panose="020B0604020202020204" pitchFamily="34" charset="0"/>
                <a:cs typeface="Arial" panose="020B0604020202020204" pitchFamily="34" charset="0"/>
              </a:rPr>
              <a:t>Once they have developed the change plan, they begin the do and initial study phase, and this is where the success story can be seen. They establish that 30% of PC1s have a service plan. They integrate their change plan find that between June and July that they already meet their goal of 60%. Because they were already successful at meeting their goal with The initial change plan the CQI team decides that they have an opportunity to create more success so they revamp their change plan. They adjust the change plan so that there are now 2 reminders and time should also be used to retroactively add in service plans for existing PC1s. </a:t>
            </a:r>
          </a:p>
          <a:p>
            <a:pPr marL="0" indent="0">
              <a:buFontTx/>
              <a:buNone/>
            </a:pPr>
            <a:endParaRPr lang="en-US" sz="1000" dirty="0">
              <a:latin typeface="Arial" panose="020B0604020202020204" pitchFamily="34" charset="0"/>
              <a:cs typeface="Arial" panose="020B0604020202020204" pitchFamily="34" charset="0"/>
            </a:endParaRPr>
          </a:p>
          <a:p>
            <a:pPr marL="0" indent="0">
              <a:buFontTx/>
              <a:buNone/>
            </a:pPr>
            <a:r>
              <a:rPr lang="en-US" sz="1000" dirty="0">
                <a:latin typeface="Arial" panose="020B0604020202020204" pitchFamily="34" charset="0"/>
                <a:cs typeface="Arial" panose="020B0604020202020204" pitchFamily="34" charset="0"/>
              </a:rPr>
              <a:t>The CQI found that the change plan was enacted the way they had planned and that there had not really been any unintended consequences work loads were not  significantly impacted, and eventually supervisors made it apart of their daily routine to enter information into the MIS. Based on this they decide to enact this change plan permanently for the program, with the decision that they will continue to monitor the measures they developed for anything that pops up. And begin to then think about how they can now bolster up conversations around service plans in supervision with home visitors. </a:t>
            </a:r>
          </a:p>
          <a:p>
            <a:pPr marL="0" indent="0">
              <a:buFontTx/>
              <a:buNone/>
            </a:pPr>
            <a:endParaRPr lang="en-US" sz="1000" dirty="0">
              <a:latin typeface="Arial" panose="020B0604020202020204" pitchFamily="34" charset="0"/>
              <a:cs typeface="Arial" panose="020B0604020202020204" pitchFamily="34" charset="0"/>
            </a:endParaRPr>
          </a:p>
          <a:p>
            <a:pPr marL="0" indent="0">
              <a:buFontTx/>
              <a:buNone/>
            </a:pPr>
            <a:r>
              <a:rPr lang="en-US" sz="1000" dirty="0">
                <a:latin typeface="Arial" panose="020B0604020202020204" pitchFamily="34" charset="0"/>
                <a:cs typeface="Arial" panose="020B0604020202020204" pitchFamily="34" charset="0"/>
              </a:rPr>
              <a:t>We can see how this process can play out especially since the CQI team really interacted with the data and demonstrates here that continuous interaction with their data can really foster new improvements and changes to the service plan during implementation. </a:t>
            </a:r>
          </a:p>
          <a:p>
            <a:endParaRPr lang="en-US" dirty="0"/>
          </a:p>
        </p:txBody>
      </p:sp>
      <p:sp>
        <p:nvSpPr>
          <p:cNvPr id="4" name="Slide Number Placeholder 3"/>
          <p:cNvSpPr>
            <a:spLocks noGrp="1"/>
          </p:cNvSpPr>
          <p:nvPr>
            <p:ph type="sldNum" sz="quarter" idx="5"/>
          </p:nvPr>
        </p:nvSpPr>
        <p:spPr/>
        <p:txBody>
          <a:bodyPr/>
          <a:lstStyle/>
          <a:p>
            <a:fld id="{EFD83D33-B2E3-4BA8-8528-D5DCBC93B182}" type="slidenum">
              <a:rPr lang="en-US" smtClean="0"/>
              <a:t>18</a:t>
            </a:fld>
            <a:endParaRPr lang="en-US"/>
          </a:p>
        </p:txBody>
      </p:sp>
    </p:spTree>
    <p:extLst>
      <p:ext uri="{BB962C8B-B14F-4D97-AF65-F5344CB8AC3E}">
        <p14:creationId xmlns:p14="http://schemas.microsoft.com/office/powerpoint/2010/main" val="1004282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Now I will be honest that example is a perfect nothing goes wrong example. It might be in real life that possibly you did that change plan with one supervisor. And it turns out that supervisor decided to leave in the middle of the study of the change strategy. So we might see something like this happen that we get a drop in the number of the PC1s with a service plan because a new supervisor needs to eb trained but once they do and are apart of the change strategy as they start the program might see that it works great and there is still an increase by the deadline. </a:t>
            </a:r>
          </a:p>
          <a:p>
            <a:endParaRPr lang="en-US" dirty="0"/>
          </a:p>
        </p:txBody>
      </p:sp>
      <p:sp>
        <p:nvSpPr>
          <p:cNvPr id="4" name="Slide Number Placeholder 3"/>
          <p:cNvSpPr>
            <a:spLocks noGrp="1"/>
          </p:cNvSpPr>
          <p:nvPr>
            <p:ph type="sldNum" sz="quarter" idx="5"/>
          </p:nvPr>
        </p:nvSpPr>
        <p:spPr/>
        <p:txBody>
          <a:bodyPr/>
          <a:lstStyle/>
          <a:p>
            <a:fld id="{EFD83D33-B2E3-4BA8-8528-D5DCBC93B182}" type="slidenum">
              <a:rPr lang="en-US" smtClean="0"/>
              <a:t>19</a:t>
            </a:fld>
            <a:endParaRPr lang="en-US"/>
          </a:p>
        </p:txBody>
      </p:sp>
    </p:spTree>
    <p:extLst>
      <p:ext uri="{BB962C8B-B14F-4D97-AF65-F5344CB8AC3E}">
        <p14:creationId xmlns:p14="http://schemas.microsoft.com/office/powerpoint/2010/main" val="220825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To give you a brief overview of what we are going to work on together today. We are first going to be kicking off this workshop by reviewing the work you did in between the first workshop and this workshop also call the off-month work you did in March. If you are a new program and don’t have data and are not working on a CQI project yet that is okay this is still an opportunity for you to engage with other programs and see how they worked on their projects to see how you might engage with this process.  We are then going to be discussing Plan-Do-Study-Act or PDSA cycles and what those entail, and provide an example of how this process looks. Then Ava is going to give a review of the MIS CQI module she worked with Corrine to provide a demonstration of that, and finally PCANY has a brief discussion around service plans. We’ll then wrap this workshop up what you’ll be doing for off-month work in May till the next workshop in June.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29AD3A-D64E-4CED-A47D-68F8EC7BE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989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83D33-B2E3-4BA8-8528-D5DCBC93B182}" type="slidenum">
              <a:rPr lang="en-US" smtClean="0"/>
              <a:t>20</a:t>
            </a:fld>
            <a:endParaRPr lang="en-US"/>
          </a:p>
        </p:txBody>
      </p:sp>
    </p:spTree>
    <p:extLst>
      <p:ext uri="{BB962C8B-B14F-4D97-AF65-F5344CB8AC3E}">
        <p14:creationId xmlns:p14="http://schemas.microsoft.com/office/powerpoint/2010/main" val="578238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83D33-B2E3-4BA8-8528-D5DCBC93B182}" type="slidenum">
              <a:rPr lang="en-US" smtClean="0"/>
              <a:t>21</a:t>
            </a:fld>
            <a:endParaRPr lang="en-US"/>
          </a:p>
        </p:txBody>
      </p:sp>
    </p:spTree>
    <p:extLst>
      <p:ext uri="{BB962C8B-B14F-4D97-AF65-F5344CB8AC3E}">
        <p14:creationId xmlns:p14="http://schemas.microsoft.com/office/powerpoint/2010/main" val="4064342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83D33-B2E3-4BA8-8528-D5DCBC93B182}" type="slidenum">
              <a:rPr lang="en-US" smtClean="0"/>
              <a:t>22</a:t>
            </a:fld>
            <a:endParaRPr lang="en-US"/>
          </a:p>
        </p:txBody>
      </p:sp>
    </p:spTree>
    <p:extLst>
      <p:ext uri="{BB962C8B-B14F-4D97-AF65-F5344CB8AC3E}">
        <p14:creationId xmlns:p14="http://schemas.microsoft.com/office/powerpoint/2010/main" val="3832726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Arial" panose="020B0604020202020204" pitchFamily="34" charset="0"/>
                <a:cs typeface="Arial" panose="020B0604020202020204" pitchFamily="34" charset="0"/>
              </a:rPr>
              <a:t>Language around service plan needs to be thought of as strength based when programs are talking about outreach to families to be on the team. Transparency   </a:t>
            </a:r>
          </a:p>
        </p:txBody>
      </p:sp>
      <p:sp>
        <p:nvSpPr>
          <p:cNvPr id="4" name="Slide Number Placeholder 3"/>
          <p:cNvSpPr>
            <a:spLocks noGrp="1"/>
          </p:cNvSpPr>
          <p:nvPr>
            <p:ph type="sldNum" sz="quarter" idx="5"/>
          </p:nvPr>
        </p:nvSpPr>
        <p:spPr/>
        <p:txBody>
          <a:bodyPr/>
          <a:lstStyle/>
          <a:p>
            <a:fld id="{E22C00F6-2D29-4180-931E-95E7CB2D4390}" type="slidenum">
              <a:rPr lang="en-US" smtClean="0"/>
              <a:t>23</a:t>
            </a:fld>
            <a:endParaRPr lang="en-US"/>
          </a:p>
        </p:txBody>
      </p:sp>
    </p:spTree>
    <p:extLst>
      <p:ext uri="{BB962C8B-B14F-4D97-AF65-F5344CB8AC3E}">
        <p14:creationId xmlns:p14="http://schemas.microsoft.com/office/powerpoint/2010/main" val="2732214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000" dirty="0">
                <a:latin typeface="Arial" panose="020B0604020202020204" pitchFamily="34" charset="0"/>
                <a:cs typeface="Arial" panose="020B0604020202020204" pitchFamily="34" charset="0"/>
              </a:rPr>
              <a:t>Every case needs a service plan </a:t>
            </a:r>
          </a:p>
          <a:p>
            <a:pPr marL="171450" indent="-171450">
              <a:buFontTx/>
              <a:buChar char="-"/>
            </a:pPr>
            <a:r>
              <a:rPr lang="en-US" sz="1000" dirty="0">
                <a:effectLst/>
                <a:latin typeface="Arial" panose="020B0604020202020204" pitchFamily="34" charset="0"/>
                <a:ea typeface="Calibri" panose="020F0502020204030204" pitchFamily="34" charset="0"/>
                <a:cs typeface="Arial" panose="020B0604020202020204" pitchFamily="34" charset="0"/>
              </a:rPr>
              <a:t>The SP on the MIS was updated when the FROG went live. It now includes the 14 domains and pulls the scores for PC1 and PC2 from the completed FROG (it follows the HFA plan but is a little bit better because it has the priority box that helps with ‘pacing’ as 6-1.A requests. </a:t>
            </a:r>
          </a:p>
          <a:p>
            <a:pPr marL="171450" indent="-171450">
              <a:buFontTx/>
              <a:buChar char="-"/>
            </a:pPr>
            <a:r>
              <a:rPr lang="en-US" sz="1000" dirty="0">
                <a:effectLst/>
                <a:latin typeface="Arial" panose="020B0604020202020204" pitchFamily="34" charset="0"/>
                <a:ea typeface="Calibri" panose="020F0502020204030204" pitchFamily="34" charset="0"/>
                <a:cs typeface="Arial" panose="020B0604020202020204" pitchFamily="34" charset="0"/>
              </a:rPr>
              <a:t>Now that we are switching to a one-step, the Service Plan has moved to the after-enrollment column in the case home page and is open as soon as the ID-Contact Form has been entered. </a:t>
            </a:r>
          </a:p>
          <a:p>
            <a:pPr marL="171450" indent="-171450">
              <a:buFontTx/>
              <a:buChar char="-"/>
            </a:pPr>
            <a:r>
              <a:rPr lang="en-US" sz="1000" dirty="0">
                <a:effectLst/>
                <a:latin typeface="Arial" panose="020B0604020202020204" pitchFamily="34" charset="0"/>
                <a:ea typeface="Calibri" panose="020F0502020204030204" pitchFamily="34" charset="0"/>
                <a:cs typeface="Arial" panose="020B0604020202020204" pitchFamily="34" charset="0"/>
              </a:rPr>
              <a:t>Aside from the Service Plan analysis report and the Supervision activities report we are currently working on a new Case Supervision Discussion History Report (see mock-up attached) that will make it easier for programs to search for in-depth discussions where among other things Protective and Risk factors and the Service Plan should be discussed and documented. If staff document using dates on the planning and implementation columns on the SP as trained, it will be easy for them to search for the supervision where discussions took place and </a:t>
            </a:r>
            <a:r>
              <a:rPr lang="en-US" sz="1000" dirty="0" err="1">
                <a:effectLst/>
                <a:latin typeface="Arial" panose="020B0604020202020204" pitchFamily="34" charset="0"/>
                <a:ea typeface="Calibri" panose="020F0502020204030204" pitchFamily="34" charset="0"/>
                <a:cs typeface="Arial" panose="020B0604020202020204" pitchFamily="34" charset="0"/>
              </a:rPr>
              <a:t>HVLogs</a:t>
            </a:r>
            <a:r>
              <a:rPr lang="en-US" sz="1000" dirty="0">
                <a:effectLst/>
                <a:latin typeface="Arial" panose="020B0604020202020204" pitchFamily="34" charset="0"/>
                <a:ea typeface="Calibri" panose="020F0502020204030204" pitchFamily="34" charset="0"/>
                <a:cs typeface="Arial" panose="020B0604020202020204" pitchFamily="34" charset="0"/>
              </a:rPr>
              <a:t> where plans were implemented.  </a:t>
            </a:r>
          </a:p>
          <a:p>
            <a:pPr marL="171450" indent="-171450">
              <a:buFontTx/>
              <a:buChar char="-"/>
            </a:pPr>
            <a:r>
              <a:rPr lang="en-US" sz="1000" dirty="0">
                <a:effectLst/>
                <a:latin typeface="Arial" panose="020B0604020202020204" pitchFamily="34" charset="0"/>
                <a:ea typeface="Calibri" panose="020F0502020204030204" pitchFamily="34" charset="0"/>
                <a:cs typeface="Arial" panose="020B0604020202020204" pitchFamily="34" charset="0"/>
              </a:rPr>
              <a:t>Do you know what the plan is to capture 6-1.C. Based on peer reviewer training it is looking like reviewers will be looking for evidence of implementation of SP activities with families. I believe that peer reviewers will be looking at the SP’s last two columns (plan and implementation) and checking the supervision notes to see what was planned and the home visit logs to see how those plans were implemented with the family.  That is why it is important to follow the instructions on how to document (write dates before any text in those two columns) to make it easy to find the discussions on the sup notes and activities or referrals on the </a:t>
            </a:r>
            <a:r>
              <a:rPr lang="en-US" sz="1000" dirty="0" err="1">
                <a:effectLst/>
                <a:latin typeface="Arial" panose="020B0604020202020204" pitchFamily="34" charset="0"/>
                <a:ea typeface="Calibri" panose="020F0502020204030204" pitchFamily="34" charset="0"/>
                <a:cs typeface="Arial" panose="020B0604020202020204" pitchFamily="34" charset="0"/>
              </a:rPr>
              <a:t>HVLogs</a:t>
            </a:r>
            <a:r>
              <a:rPr lang="en-US" sz="1000" dirty="0">
                <a:effectLst/>
                <a:latin typeface="Arial" panose="020B0604020202020204" pitchFamily="34" charset="0"/>
                <a:ea typeface="Calibri" panose="020F0502020204030204" pitchFamily="34" charset="0"/>
                <a:cs typeface="Arial" panose="020B0604020202020204" pitchFamily="34" charset="0"/>
              </a:rPr>
              <a:t>.</a:t>
            </a:r>
          </a:p>
          <a:p>
            <a:pPr marL="171450" indent="-171450">
              <a:buFontTx/>
              <a:buChar char="-"/>
            </a:pP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22C00F6-2D29-4180-931E-95E7CB2D4390}" type="slidenum">
              <a:rPr lang="en-US" smtClean="0"/>
              <a:t>24</a:t>
            </a:fld>
            <a:endParaRPr lang="en-US"/>
          </a:p>
        </p:txBody>
      </p:sp>
    </p:spTree>
    <p:extLst>
      <p:ext uri="{BB962C8B-B14F-4D97-AF65-F5344CB8AC3E}">
        <p14:creationId xmlns:p14="http://schemas.microsoft.com/office/powerpoint/2010/main" val="4222054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D48FA3-1588-467E-9FD7-953A9D35F3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413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000">
                <a:latin typeface="Arial" panose="020B0604020202020204" pitchFamily="34" charset="0"/>
                <a:cs typeface="Arial" panose="020B0604020202020204" pitchFamily="34" charset="0"/>
              </a:rPr>
              <a:t>Just to show you all how much we have already done here we are already in April this year which I don’t know about you all but this all went by in a flash. We have completed introducing this initiative already, learned the first two processes in conducting a CQI project, you've done some work towards your project in March and now we’re examining his next step int eh CQI process. If we want to put this another way, the next time we meet well be halfway there with looking at lessons learned and then the last two workshops will be a little different. August is going to be an office hours workshop where we will provide you with any technical assistance with your projects as you are working on implementing your change plans, and October we have discussed this and think it might be a good opportunity to first provide any technical assistance you might need, but also maybe have a mini CQI conference and if you would like as a CQI team from your program, present on what you did and what the results were for your CQI project. Just something to think about in the coming months. </a:t>
            </a:r>
          </a:p>
          <a:p>
            <a:pPr marL="171450" indent="-171450">
              <a:buFont typeface="Arial"/>
              <a:buChar char="•"/>
            </a:pPr>
            <a:endParaRPr lang="en-US">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29AD3A-D64E-4CED-A47D-68F8EC7BE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1005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Now I will stop talking about the organization  side of things and we can get into the first major portion of this workshop which is really getting to see what you did in the off month period, and how we are going to be doing that is we are going to be putting you in breakout rooms where you will be sharing your answers with each other based on these questions really share feedback and ideas with each other so that we can all learn from each other and foster the best learning environment that we can. Keep your answers and conversations in mind because then we are going to come back to the larger group and see what kind of differences and similarities you found with other programs while you were sharing this information and what did you learn for this process that you might not have thought about while listening to each other.  For recording purposes we will be pausing recording while your in your rooms, and Ava and I will be bouncing to each of your breakout room so we can offer any help that you might have if you have any questions for us or want to run by some of your answers with us please keep those in mind since we want to hit all the rooms so when we pop in ask us your top questions and if we have time we can talk further and you all can continue your conversation. This breakout room session is actually going to be a longer than we had last time. We’re giving you 25 minutes with each other in groups and we’ll still have a our debrief after.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C00F6-2D29-4180-931E-95E7CB2D43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439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a:cs typeface="Arial"/>
              </a:rPr>
              <a:t>Note about the conversation. Now we do have to move on but I really wanted to show you in the road map of CQI where we are. We know it is broken down into  4 primary steps. Forming a CQI Team, Identifying an improvement area, the plan-do-study-act cycle, and the lessons learned. Today we are going to be focusing on the third process which is called a plan do study act cycle also known as PDSA cycle. What this also means is that we have already learned half the CQI process and after today we will have covered 3/4ths of the CQI process. So we should already feel really accomplished just how far we have come here. </a:t>
            </a:r>
          </a:p>
          <a:p>
            <a:endParaRPr lang="en-US" sz="1000" dirty="0">
              <a:latin typeface="Arial" panose="020B0604020202020204" pitchFamily="34" charset="0"/>
              <a:cs typeface="Arial" panose="020B0604020202020204" pitchFamily="34" charset="0"/>
            </a:endParaRPr>
          </a:p>
          <a:p>
            <a:pPr marL="285750" indent="-285750">
              <a:spcBef>
                <a:spcPct val="20000"/>
              </a:spcBef>
              <a:buFont typeface="Arial,Sans-Serif"/>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D48FA3-1588-467E-9FD7-953A9D35F3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731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rgbClr val="000000"/>
                </a:solidFill>
                <a:effectLst/>
                <a:latin typeface="Arial" panose="020B0604020202020204" pitchFamily="34" charset="0"/>
              </a:rPr>
              <a:t>PDSA is a series of activities that are conducted to achieve the goal of the change plan that the CQI team develops.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rgbClr val="000000"/>
              </a:solidFill>
              <a:effectLst/>
              <a:latin typeface="Arial" panose="020B0604020202020204" pitchFamily="34" charset="0"/>
            </a:endParaRPr>
          </a:p>
          <a:p>
            <a:pPr>
              <a:defRPr/>
            </a:pPr>
            <a:r>
              <a:rPr lang="en-US" sz="1000" b="0" i="0" dirty="0">
                <a:solidFill>
                  <a:srgbClr val="000000"/>
                </a:solidFill>
                <a:effectLst/>
                <a:latin typeface="Arial"/>
                <a:cs typeface="Arial"/>
              </a:rPr>
              <a:t>And it offers multiple advantages if utilized. PDSA uses the scientific approach for improving area of a program meaning that you think about why the issue is present and methods for overcoming that issue and then test whether that was successful. It is the most efficient way to identify the cause of the issue and how it might be alleviated. It promotes small scale testing so the smaller a change plan you can develop and test to see if it works the better. </a:t>
            </a:r>
            <a:r>
              <a:rPr lang="en-US" sz="1000" b="0" i="0" dirty="0">
                <a:solidFill>
                  <a:srgbClr val="3B2D6A"/>
                </a:solidFill>
                <a:effectLst/>
                <a:latin typeface="Arial"/>
                <a:cs typeface="Arial"/>
              </a:rPr>
              <a:t>This is because smaller tests are less risky, use less resources, but still allow the team to decide whether the change strategy worked or not.) CQI teams should use the power of one for the first test, one family, one service, one hour, and one worker with follow up tests (if needed) slightly increasing</a:t>
            </a:r>
            <a:r>
              <a:rPr lang="en-US" sz="1000" b="0" i="0" dirty="0">
                <a:solidFill>
                  <a:srgbClr val="000000"/>
                </a:solidFill>
                <a:effectLst/>
                <a:latin typeface="Arial"/>
                <a:cs typeface="Arial"/>
              </a:rPr>
              <a:t>.</a:t>
            </a:r>
            <a:r>
              <a:rPr lang="en-US" sz="1000" dirty="0">
                <a:solidFill>
                  <a:srgbClr val="000000"/>
                </a:solidFill>
                <a:latin typeface="Arial"/>
                <a:cs typeface="Arial"/>
              </a:rPr>
              <a:t> We want start small and thoughtfully to really cause this </a:t>
            </a:r>
            <a:r>
              <a:rPr lang="en-US" sz="1000">
                <a:solidFill>
                  <a:srgbClr val="000000"/>
                </a:solidFill>
                <a:latin typeface="Arial"/>
                <a:cs typeface="Arial"/>
              </a:rPr>
              <a:t>transformation</a:t>
            </a:r>
            <a:r>
              <a:rPr lang="en-US" sz="1000" dirty="0">
                <a:solidFill>
                  <a:srgbClr val="000000"/>
                </a:solidFill>
                <a:latin typeface="Arial"/>
                <a:cs typeface="Arial"/>
              </a:rPr>
              <a:t> in practice that is ultimately helping to provide services to families.</a:t>
            </a:r>
            <a:r>
              <a:rPr lang="en-US" sz="1000" b="0" i="0" dirty="0">
                <a:solidFill>
                  <a:srgbClr val="000000"/>
                </a:solidFill>
                <a:effectLst/>
                <a:latin typeface="Arial"/>
                <a:cs typeface="Arial"/>
              </a:rPr>
              <a:t> Finally, following the scientific approach allows for documentation of all steps of improvement efforts and that information could not only be shared with other programs that are experiencing the same issue, it might help your program further down the road with issues that are similar as it could provide a place for you not to start at square one. Furthermore, this documentation aids in future facilitation of the change plan by spreading how other programs might address a similar issue (i.e. replication) making it an even more efficient </a:t>
            </a:r>
            <a:r>
              <a:rPr lang="en-US" sz="1000" dirty="0">
                <a:solidFill>
                  <a:srgbClr val="000000"/>
                </a:solidFill>
                <a:latin typeface="Arial"/>
                <a:cs typeface="Arial"/>
              </a:rPr>
              <a:t>strategy</a:t>
            </a:r>
            <a:r>
              <a:rPr lang="en-US" sz="1000" b="0" i="0" dirty="0">
                <a:solidFill>
                  <a:srgbClr val="000000"/>
                </a:solidFill>
                <a:effectLst/>
                <a:latin typeface="Arial"/>
                <a:cs typeface="Arial"/>
              </a:rPr>
              <a:t>. </a:t>
            </a:r>
            <a:endParaRPr lang="en-US" sz="1000"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48D48FA3-1588-467E-9FD7-953A9D35F347}" type="slidenum">
              <a:rPr lang="en-US" smtClean="0"/>
              <a:t>6</a:t>
            </a:fld>
            <a:endParaRPr lang="en-US"/>
          </a:p>
        </p:txBody>
      </p:sp>
    </p:spTree>
    <p:extLst>
      <p:ext uri="{BB962C8B-B14F-4D97-AF65-F5344CB8AC3E}">
        <p14:creationId xmlns:p14="http://schemas.microsoft.com/office/powerpoint/2010/main" val="1964425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000" b="0" i="0" u="none" strike="noStrike" dirty="0">
                <a:solidFill>
                  <a:srgbClr val="000000"/>
                </a:solidFill>
                <a:effectLst/>
                <a:latin typeface="Arial" panose="020B0604020202020204" pitchFamily="34" charset="0"/>
                <a:cs typeface="Arial" panose="020B0604020202020204" pitchFamily="34" charset="0"/>
              </a:rPr>
              <a:t>To really kick off the PDSA cycle and begin the Plan phase we need to conduct a root cause analysis of the topic you have selected for your CQI project.  </a:t>
            </a:r>
          </a:p>
          <a:p>
            <a:pPr algn="l" rtl="0" fontAlgn="base">
              <a:buFont typeface="Arial" panose="020B0604020202020204" pitchFamily="34" charset="0"/>
              <a:buNone/>
            </a:pPr>
            <a:endParaRPr lang="en-US" sz="1000" b="0" i="0" u="none" strike="noStrike"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None/>
            </a:pPr>
            <a:endParaRPr lang="en-US" sz="1000" b="0" i="0" u="none" strike="noStrike" dirty="0">
              <a:solidFill>
                <a:srgbClr val="000000"/>
              </a:solidFill>
              <a:effectLst/>
              <a:latin typeface="Arial" panose="020B0604020202020204" pitchFamily="34" charset="0"/>
              <a:cs typeface="Arial" panose="020B0604020202020204" pitchFamily="34" charset="0"/>
            </a:endParaRPr>
          </a:p>
          <a:p>
            <a:pPr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A root cause is working to understand an initial cause in a causal chain leading to an outcome in this case an issue that you would like to improve for your program. </a:t>
            </a:r>
            <a:r>
              <a:rPr lang="en-US" sz="1000" b="0" i="0" dirty="0">
                <a:solidFill>
                  <a:srgbClr val="444444"/>
                </a:solidFill>
                <a:effectLst/>
                <a:latin typeface="Arial" panose="020B0604020202020204" pitchFamily="34" charset="0"/>
                <a:cs typeface="Arial" panose="020B0604020202020204" pitchFamily="34" charset="0"/>
              </a:rPr>
              <a:t>​In other words, it is working to identify all the underlying issues that might be causes the problemed area, and the pathway that is leads to the problem area. </a:t>
            </a:r>
            <a:r>
              <a:rPr lang="en-US" sz="1000" dirty="0">
                <a:solidFill>
                  <a:srgbClr val="000000"/>
                </a:solidFill>
                <a:effectLst/>
                <a:latin typeface="Arial" panose="020B0604020202020204" pitchFamily="34" charset="0"/>
                <a:ea typeface="Arial" panose="020B0604020202020204" pitchFamily="34" charset="0"/>
                <a:cs typeface="Arial" panose="020B0604020202020204" pitchFamily="34" charset="0"/>
              </a:rPr>
              <a:t>When CQI teams understand what exactly is causing an issue they are more likely to develop a change strategy that will be successful in alleviating that issue. Meaning that we are treating the disease and not the symptom here because if you don’t identify the root cause of the issue then what will happen is that CQI teams might then temporarily alleviate the issue but it will come back because the key thing that is causing something to happen hasn’t ben addressed.</a:t>
            </a:r>
          </a:p>
          <a:p>
            <a:pPr algn="l" rtl="0" fontAlgn="base">
              <a:buFont typeface="Arial" panose="020B0604020202020204" pitchFamily="34" charset="0"/>
              <a:buNone/>
            </a:pPr>
            <a:endParaRPr lang="en-US" sz="1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l" rtl="0" fontAlgn="base">
              <a:buFont typeface="Arial" panose="020B0604020202020204" pitchFamily="34" charset="0"/>
              <a:buNone/>
            </a:pPr>
            <a:r>
              <a:rPr lang="en-US" sz="1000" dirty="0">
                <a:solidFill>
                  <a:srgbClr val="000000"/>
                </a:solidFill>
                <a:effectLst/>
                <a:latin typeface="Arial" panose="020B0604020202020204" pitchFamily="34" charset="0"/>
                <a:ea typeface="Arial" panose="020B0604020202020204" pitchFamily="34" charset="0"/>
                <a:cs typeface="Arial" panose="020B0604020202020204" pitchFamily="34" charset="0"/>
              </a:rPr>
              <a:t>There are some key things for CQI teams to keep in mind as they are beginning to work on this process. </a:t>
            </a:r>
          </a:p>
          <a:p>
            <a:pPr algn="l" rtl="0" fontAlgn="base">
              <a:buFont typeface="Arial" panose="020B0604020202020204" pitchFamily="34" charset="0"/>
              <a:buNone/>
            </a:pPr>
            <a:endParaRPr lang="en-US" sz="1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l" rtl="0" fontAlgn="base"/>
            <a:r>
              <a:rPr lang="en-US" sz="1000" b="0" i="0" dirty="0">
                <a:solidFill>
                  <a:srgbClr val="3B2D6A"/>
                </a:solidFill>
                <a:effectLst/>
                <a:latin typeface="Arial" panose="020B0604020202020204" pitchFamily="34" charset="0"/>
                <a:cs typeface="Arial" panose="020B0604020202020204" pitchFamily="34" charset="0"/>
              </a:rPr>
              <a:t>All team members have the same goals  - this is key here as you worked together through what is your AIM statement keep that in mind when you are working on the root cause. What is your ultimate goal and how can identifying that issue lead to this. </a:t>
            </a:r>
          </a:p>
          <a:p>
            <a:pPr algn="l" rtl="0" fontAlgn="base"/>
            <a:endParaRPr lang="en-US" sz="1000" b="0" i="0" dirty="0">
              <a:solidFill>
                <a:srgbClr val="000000"/>
              </a:solidFill>
              <a:effectLst/>
              <a:latin typeface="Arial" panose="020B0604020202020204" pitchFamily="34" charset="0"/>
              <a:cs typeface="Arial" panose="020B0604020202020204" pitchFamily="34" charset="0"/>
            </a:endParaRPr>
          </a:p>
          <a:p>
            <a:pPr algn="l" rtl="0" fontAlgn="base"/>
            <a:r>
              <a:rPr lang="en-US" sz="1000" b="0" i="0" dirty="0">
                <a:solidFill>
                  <a:srgbClr val="3B2D6A"/>
                </a:solidFill>
                <a:effectLst/>
                <a:latin typeface="Arial" panose="020B0604020202020204" pitchFamily="34" charset="0"/>
                <a:cs typeface="Arial" panose="020B0604020202020204" pitchFamily="34" charset="0"/>
              </a:rPr>
              <a:t>Focus on processes not individuals  - this is to help the team keep in mind that the issue is persistent in the system and not to blame others for the issue that has been identified. For example, if the service plan is not being entered because it might be the oversight of someone in the program, the team should ask themselves was this apart of their onboarding training, is there a system that can be developed from this project that could remind this individual to enter the information? Pointing fingers will not address the issue since it might persist even after that individual has left the program. </a:t>
            </a:r>
          </a:p>
          <a:p>
            <a:pPr algn="l" rtl="0" fontAlgn="base"/>
            <a:endParaRPr lang="en-US" sz="1000" b="0" i="0" dirty="0">
              <a:solidFill>
                <a:srgbClr val="000000"/>
              </a:solidFill>
              <a:effectLst/>
              <a:latin typeface="Arial" panose="020B0604020202020204" pitchFamily="34" charset="0"/>
              <a:cs typeface="Arial" panose="020B0604020202020204" pitchFamily="34" charset="0"/>
            </a:endParaRPr>
          </a:p>
          <a:p>
            <a:pPr algn="l" rtl="0" fontAlgn="base"/>
            <a:r>
              <a:rPr lang="en-US" sz="1000" b="0" i="0" dirty="0">
                <a:solidFill>
                  <a:srgbClr val="3B2D6A"/>
                </a:solidFill>
                <a:effectLst/>
                <a:latin typeface="Arial" panose="020B0604020202020204" pitchFamily="34" charset="0"/>
                <a:cs typeface="Arial" panose="020B0604020202020204" pitchFamily="34" charset="0"/>
              </a:rPr>
              <a:t>Use open and honest communication and learn from experiences  - this goes in line with creating safety within the team/ Everyone should feel comfortable with sharing their perspectives on the topis as it might be the reason you are able to identify the root cause. </a:t>
            </a:r>
          </a:p>
          <a:p>
            <a:pPr algn="l" rtl="0" fontAlgn="base"/>
            <a:endParaRPr lang="en-US" sz="1000" b="0" i="0" dirty="0">
              <a:solidFill>
                <a:srgbClr val="000000"/>
              </a:solidFill>
              <a:effectLst/>
              <a:latin typeface="Arial" panose="020B0604020202020204" pitchFamily="34" charset="0"/>
              <a:cs typeface="Arial" panose="020B0604020202020204" pitchFamily="34" charset="0"/>
            </a:endParaRPr>
          </a:p>
          <a:p>
            <a:pPr algn="l" rtl="0" fontAlgn="base"/>
            <a:r>
              <a:rPr lang="en-US" sz="1000" b="0" i="0" dirty="0">
                <a:solidFill>
                  <a:srgbClr val="3B2D6A"/>
                </a:solidFill>
                <a:effectLst/>
                <a:latin typeface="Arial" panose="020B0604020202020204" pitchFamily="34" charset="0"/>
                <a:cs typeface="Arial" panose="020B0604020202020204" pitchFamily="34" charset="0"/>
              </a:rPr>
              <a:t>Decisions based on data and facts  - this is to keep the conversation surrounded by what you are seeing in your data (which we will touch on during the steps to conduct a root cause analysis). It is meant to keep to team on track and keep from biasing the ideas that are going to be put forth. </a:t>
            </a:r>
          </a:p>
          <a:p>
            <a:pPr algn="l" rtl="0" fontAlgn="base"/>
            <a:endParaRPr lang="en-US" sz="1000" b="0" i="0" dirty="0">
              <a:solidFill>
                <a:srgbClr val="000000"/>
              </a:solidFill>
              <a:effectLst/>
              <a:latin typeface="Arial" panose="020B0604020202020204" pitchFamily="34" charset="0"/>
              <a:cs typeface="Arial" panose="020B0604020202020204" pitchFamily="34" charset="0"/>
            </a:endParaRPr>
          </a:p>
          <a:p>
            <a:pPr algn="l" rtl="0" fontAlgn="base"/>
            <a:r>
              <a:rPr lang="en-US" sz="1000" b="0" i="0" dirty="0">
                <a:solidFill>
                  <a:srgbClr val="3B2D6A"/>
                </a:solidFill>
                <a:effectLst/>
                <a:latin typeface="Arial" panose="020B0604020202020204" pitchFamily="34" charset="0"/>
                <a:cs typeface="Arial" panose="020B0604020202020204" pitchFamily="34" charset="0"/>
              </a:rPr>
              <a:t>Family focus  - keep the focus on how this will improve service delivery to families, but also when it is relevant and you have family members on your CQI team to make sure to really listen and make sure you understand their perspective in offering their idea on the topic. </a:t>
            </a:r>
          </a:p>
          <a:p>
            <a:pPr algn="l" rtl="0" fontAlgn="base"/>
            <a:endParaRPr lang="en-US" sz="1000" b="0" i="0" dirty="0">
              <a:solidFill>
                <a:srgbClr val="000000"/>
              </a:solidFill>
              <a:effectLst/>
              <a:latin typeface="Arial" panose="020B0604020202020204" pitchFamily="34" charset="0"/>
              <a:cs typeface="Arial" panose="020B0604020202020204" pitchFamily="34" charset="0"/>
            </a:endParaRPr>
          </a:p>
          <a:p>
            <a:pPr algn="l" rtl="0" fontAlgn="base"/>
            <a:r>
              <a:rPr lang="en-US" sz="1000" b="0" i="0" dirty="0">
                <a:solidFill>
                  <a:srgbClr val="3B2D6A"/>
                </a:solidFill>
                <a:effectLst/>
                <a:latin typeface="Arial" panose="020B0604020202020204" pitchFamily="34" charset="0"/>
                <a:cs typeface="Arial" panose="020B0604020202020204" pitchFamily="34" charset="0"/>
              </a:rPr>
              <a:t>Systems thinking – think about how the change to the systems will make the program work more efficiently. What is it about how things are operating that is potentially causing the issue your team has identified. </a:t>
            </a:r>
            <a:endParaRPr lang="en-US" sz="1000" b="0" i="0" dirty="0">
              <a:solidFill>
                <a:srgbClr val="000000"/>
              </a:solidFill>
              <a:effectLst/>
              <a:latin typeface="Arial" panose="020B0604020202020204" pitchFamily="34" charset="0"/>
              <a:cs typeface="Arial" panose="020B0604020202020204" pitchFamily="34" charset="0"/>
            </a:endParaRPr>
          </a:p>
          <a:p>
            <a:pPr algn="l" rtl="0" fontAlgn="base"/>
            <a:endParaRPr lang="en-US" sz="1000" b="0" i="0" dirty="0">
              <a:solidFill>
                <a:srgbClr val="000000"/>
              </a:solidFill>
              <a:effectLst/>
              <a:latin typeface="Arial" panose="020B0604020202020204" pitchFamily="34" charset="0"/>
              <a:cs typeface="Arial" panose="020B0604020202020204" pitchFamily="34" charset="0"/>
            </a:endParaRPr>
          </a:p>
          <a:p>
            <a:pPr algn="l" rtl="0" fontAlgn="base"/>
            <a:endParaRPr lang="en-US" sz="1000"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000" dirty="0">
                <a:effectLst/>
                <a:latin typeface="Arial" panose="020B0604020202020204" pitchFamily="34" charset="0"/>
                <a:cs typeface="Arial" panose="020B0604020202020204" pitchFamily="34" charset="0"/>
              </a:rPr>
              <a:t>It’s important to keep in the back of your mind here that if you did the first two steps of the CQI process well achieving these core principals will be much easier. Thinking about you’re the team you build, diverse teams will have diverse perspectives about why the issue exists, such as having community and/or family members and service staff can help push a family focus on the issue and keep a system approach to the thinking about the root cause. This will also provide a more diverse perspective and viewing of the issue to what might be causing it and also how to approach dealing with it. </a:t>
            </a:r>
          </a:p>
          <a:p>
            <a:pPr algn="l" rtl="0" fontAlgn="base"/>
            <a:endParaRPr lang="en-US" sz="1000" dirty="0">
              <a:solidFill>
                <a:srgbClr val="000000"/>
              </a:solidFill>
              <a:effectLst/>
              <a:latin typeface="Arial" panose="020B0604020202020204" pitchFamily="34" charset="0"/>
            </a:endParaRPr>
          </a:p>
          <a:p>
            <a:pPr algn="l" rtl="0" fontAlgn="base">
              <a:buFont typeface="Arial" panose="020B0604020202020204" pitchFamily="34" charset="0"/>
              <a:buChar char="•"/>
            </a:pPr>
            <a:endParaRPr lang="en-US" sz="180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8D48FA3-1588-467E-9FD7-953A9D35F347}" type="slidenum">
              <a:rPr lang="en-US" smtClean="0"/>
              <a:t>7</a:t>
            </a:fld>
            <a:endParaRPr lang="en-US"/>
          </a:p>
        </p:txBody>
      </p:sp>
    </p:spTree>
    <p:extLst>
      <p:ext uri="{BB962C8B-B14F-4D97-AF65-F5344CB8AC3E}">
        <p14:creationId xmlns:p14="http://schemas.microsoft.com/office/powerpoint/2010/main" val="3538145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rtl="0" fontAlgn="base">
              <a:buAutoNum type="arabicPeriod"/>
            </a:pPr>
            <a:r>
              <a:rPr lang="en-US" sz="1000" b="0" i="0" dirty="0">
                <a:solidFill>
                  <a:srgbClr val="000000"/>
                </a:solidFill>
                <a:effectLst/>
                <a:latin typeface="Arial" panose="020B0604020202020204" pitchFamily="34" charset="0"/>
                <a:cs typeface="Arial" panose="020B0604020202020204" pitchFamily="34" charset="0"/>
              </a:rPr>
              <a:t>Reiterate your topic. Reiterate what you see happening, and identify the specific symptoms your team sees with your topic so that you can state or re-state your AIM statement. For example if you see that families do not have a service plan there might be activities that are going utilized tom alleviate their risk factors. </a:t>
            </a:r>
          </a:p>
          <a:p>
            <a:pPr marL="342900" indent="-342900" algn="l" rtl="0" fontAlgn="base">
              <a:buAutoNum type="arabicPeriod"/>
            </a:pPr>
            <a:endParaRPr lang="en-US" sz="1000" b="0" i="0" dirty="0">
              <a:solidFill>
                <a:srgbClr val="000000"/>
              </a:solidFill>
              <a:effectLst/>
              <a:latin typeface="Arial" panose="020B0604020202020204" pitchFamily="34" charset="0"/>
              <a:cs typeface="Arial" panose="020B0604020202020204" pitchFamily="34" charset="0"/>
            </a:endParaRPr>
          </a:p>
          <a:p>
            <a:pPr marL="342900" indent="-342900" algn="l" rtl="0" fontAlgn="base">
              <a:buAutoNum type="arabicPeriod"/>
            </a:pPr>
            <a:r>
              <a:rPr lang="en-US" sz="1000" b="0" i="0" dirty="0">
                <a:solidFill>
                  <a:srgbClr val="000000"/>
                </a:solidFill>
                <a:effectLst/>
                <a:latin typeface="Arial" panose="020B0604020202020204" pitchFamily="34" charset="0"/>
                <a:cs typeface="Arial" panose="020B0604020202020204" pitchFamily="34" charset="0"/>
              </a:rPr>
              <a:t>(Re)gather data. Before you can move on to identifying the underlying problems, you must </a:t>
            </a:r>
            <a:r>
              <a:rPr lang="en-US" sz="1000" dirty="0">
                <a:solidFill>
                  <a:srgbClr val="000000"/>
                </a:solidFill>
                <a:latin typeface="Arial" panose="020B0604020202020204" pitchFamily="34" charset="0"/>
                <a:cs typeface="Arial" panose="020B0604020202020204" pitchFamily="34" charset="0"/>
              </a:rPr>
              <a:t>recollect</a:t>
            </a:r>
            <a:r>
              <a:rPr lang="en-US" sz="1000" b="0" i="0" dirty="0">
                <a:solidFill>
                  <a:srgbClr val="000000"/>
                </a:solidFill>
                <a:effectLst/>
                <a:latin typeface="Arial" panose="020B0604020202020204" pitchFamily="34" charset="0"/>
                <a:cs typeface="Arial" panose="020B0604020202020204" pitchFamily="34" charset="0"/>
              </a:rPr>
              <a:t> and evaluate all aspects of the situation. Look at the proof that you have found that the issue is present, and how long that has occurred. If you have time, and in line with step 1 maybe look to see if there are additional consequences of the issue persisting in the data (i.e. what additional issues might your program be experiencing because of this issue?). </a:t>
            </a:r>
          </a:p>
          <a:p>
            <a:pPr marL="342900" indent="-342900" algn="l" rtl="0" fontAlgn="base">
              <a:buAutoNum type="arabicPeriod"/>
            </a:pPr>
            <a:endParaRPr lang="en-US" sz="1000" b="0" i="0" dirty="0">
              <a:solidFill>
                <a:srgbClr val="000000"/>
              </a:solidFill>
              <a:effectLst/>
              <a:latin typeface="Arial" panose="020B0604020202020204" pitchFamily="34" charset="0"/>
              <a:cs typeface="Arial" panose="020B0604020202020204" pitchFamily="34" charset="0"/>
            </a:endParaRPr>
          </a:p>
          <a:p>
            <a:pPr marL="342900" indent="-342900" algn="l" rtl="0" fontAlgn="base">
              <a:buAutoNum type="arabicPeriod"/>
            </a:pPr>
            <a:r>
              <a:rPr lang="en-US" sz="1000" b="0" i="0" dirty="0">
                <a:solidFill>
                  <a:srgbClr val="000000"/>
                </a:solidFill>
                <a:effectLst/>
                <a:latin typeface="Arial" panose="020B0604020202020204" pitchFamily="34" charset="0"/>
                <a:cs typeface="Arial" panose="020B0604020202020204" pitchFamily="34" charset="0"/>
              </a:rPr>
              <a:t>Identify causal factors. Now with your data in hand, it’s time to look for as many causal factors as possible that could have led to your problem. This means thinking about how you can view each step in the process you are working to improve so that your team might pin point where things are not being efficient. Openly discuss what might have lead to your topic/issue. Are there systemic issues that we are seeing within the program that allow it to continue, and are there other issues surrounding the central issue as well? </a:t>
            </a:r>
            <a:r>
              <a:rPr lang="en-US" sz="1000" b="0" i="0" dirty="0">
                <a:effectLst/>
                <a:latin typeface="Arial" panose="020B0604020202020204" pitchFamily="34" charset="0"/>
                <a:cs typeface="Arial" panose="020B0604020202020204" pitchFamily="34" charset="0"/>
              </a:rPr>
              <a:t>During this stage, identify as many causal factors as possible. Too often, people identify one or two factors and then stop, but that's not sufficient. With RCA, you don't want to simply treat the most obvious causes – you want to dig deeper.\</a:t>
            </a:r>
          </a:p>
          <a:p>
            <a:pPr marL="342900" indent="-342900" algn="l" rtl="0" fontAlgn="base">
              <a:buAutoNum type="arabicPeriod"/>
            </a:pPr>
            <a:endParaRPr lang="en-US" sz="1000" b="0" i="0" dirty="0">
              <a:solidFill>
                <a:srgbClr val="000000"/>
              </a:solidFill>
              <a:effectLst/>
              <a:latin typeface="Arial" panose="020B0604020202020204" pitchFamily="34" charset="0"/>
              <a:cs typeface="Arial" panose="020B0604020202020204" pitchFamily="34" charset="0"/>
            </a:endParaRPr>
          </a:p>
          <a:p>
            <a:pPr marL="342900" indent="-342900" algn="l" rtl="0" fontAlgn="base">
              <a:buAutoNum type="arabicPeriod"/>
            </a:pPr>
            <a:r>
              <a:rPr lang="en-US" sz="1000" b="0" i="0" dirty="0">
                <a:solidFill>
                  <a:srgbClr val="000000"/>
                </a:solidFill>
                <a:effectLst/>
                <a:latin typeface="Arial" panose="020B0604020202020204" pitchFamily="34" charset="0"/>
                <a:cs typeface="Arial" panose="020B0604020202020204" pitchFamily="34" charset="0"/>
              </a:rPr>
              <a:t>Determine the root cause(s). Use some of the root cause analysis tools  that we will cover shortly to discover the root cause(s) of your issue. </a:t>
            </a:r>
          </a:p>
          <a:p>
            <a:pPr marL="342900" indent="-342900" algn="l" rtl="0" fontAlgn="base">
              <a:buAutoNum type="arabicPeriod"/>
            </a:pPr>
            <a:endParaRPr lang="en-US" sz="1000" b="0" i="0" dirty="0">
              <a:solidFill>
                <a:srgbClr val="000000"/>
              </a:solidFill>
              <a:effectLst/>
              <a:latin typeface="Arial" panose="020B0604020202020204" pitchFamily="34" charset="0"/>
              <a:cs typeface="Arial" panose="020B0604020202020204" pitchFamily="34" charset="0"/>
            </a:endParaRPr>
          </a:p>
          <a:p>
            <a:pPr marL="342900" indent="-342900" algn="l" rtl="0" fontAlgn="base">
              <a:buAutoNum type="arabicPeriod"/>
            </a:pPr>
            <a:r>
              <a:rPr lang="en-US" sz="1000" b="0" i="0" dirty="0">
                <a:solidFill>
                  <a:srgbClr val="000000"/>
                </a:solidFill>
                <a:effectLst/>
                <a:latin typeface="Arial" panose="020B0604020202020204" pitchFamily="34" charset="0"/>
                <a:cs typeface="Arial" panose="020B0604020202020204" pitchFamily="34" charset="0"/>
              </a:rPr>
              <a:t>Develop change strategy. Once you know the root cause, you can really dive into what the plan stage is doing by developing  a change strategy to ensure the problem never happens again. </a:t>
            </a:r>
            <a:endParaRPr lang="en-US" dirty="0"/>
          </a:p>
        </p:txBody>
      </p:sp>
      <p:sp>
        <p:nvSpPr>
          <p:cNvPr id="4" name="Slide Number Placeholder 3"/>
          <p:cNvSpPr>
            <a:spLocks noGrp="1"/>
          </p:cNvSpPr>
          <p:nvPr>
            <p:ph type="sldNum" sz="quarter" idx="5"/>
          </p:nvPr>
        </p:nvSpPr>
        <p:spPr/>
        <p:txBody>
          <a:bodyPr/>
          <a:lstStyle/>
          <a:p>
            <a:fld id="{EFD83D33-B2E3-4BA8-8528-D5DCBC93B182}" type="slidenum">
              <a:rPr lang="en-US" smtClean="0"/>
              <a:t>8</a:t>
            </a:fld>
            <a:endParaRPr lang="en-US"/>
          </a:p>
        </p:txBody>
      </p:sp>
    </p:spTree>
    <p:extLst>
      <p:ext uri="{BB962C8B-B14F-4D97-AF65-F5344CB8AC3E}">
        <p14:creationId xmlns:p14="http://schemas.microsoft.com/office/powerpoint/2010/main" val="1481675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000" b="0" i="0" u="none" strike="noStrike" dirty="0">
                <a:solidFill>
                  <a:srgbClr val="000000"/>
                </a:solidFill>
                <a:effectLst/>
                <a:latin typeface="Arial" panose="020B0604020202020204" pitchFamily="34" charset="0"/>
                <a:cs typeface="Arial" panose="020B0604020202020204" pitchFamily="34" charset="0"/>
              </a:rPr>
              <a:t>Now that we have covered the principals and the major steps you do to conduct the root cause analysis lets get into the “how” i.e. what are the tools you could use to conduct your own root cause analysis. </a:t>
            </a:r>
          </a:p>
          <a:p>
            <a:pPr algn="l" rtl="0" fontAlgn="base">
              <a:buFont typeface="Arial" panose="020B0604020202020204" pitchFamily="34" charset="0"/>
              <a:buNone/>
            </a:pPr>
            <a:endParaRPr lang="en-US" sz="1000" b="0" i="0" u="none" strike="noStrike" dirty="0">
              <a:solidFill>
                <a:srgbClr val="000000"/>
              </a:solidFill>
              <a:effectLst/>
              <a:latin typeface="Arial" panose="020B0604020202020204" pitchFamily="34" charset="0"/>
              <a:cs typeface="Arial" panose="020B0604020202020204" pitchFamily="34" charset="0"/>
            </a:endParaRPr>
          </a:p>
          <a:p>
            <a:pPr>
              <a:lnSpc>
                <a:spcPct val="107000"/>
              </a:lnSpc>
              <a:spcAft>
                <a:spcPts val="800"/>
              </a:spcAft>
            </a:pPr>
            <a:r>
              <a:rPr lang="en-US" sz="1000" dirty="0">
                <a:solidFill>
                  <a:srgbClr val="000000"/>
                </a:solidFill>
                <a:effectLst/>
                <a:latin typeface="Arial" panose="020B0604020202020204" pitchFamily="34" charset="0"/>
                <a:ea typeface="Arial" panose="020B0604020202020204" pitchFamily="34" charset="0"/>
                <a:cs typeface="Arial" panose="020B0604020202020204" pitchFamily="34" charset="0"/>
              </a:rPr>
              <a:t>We’re going to discuss three of those methodologies which are the 5 whys, fishbone diagram, and brainstorming.</a:t>
            </a:r>
            <a:r>
              <a:rPr lang="en-US" sz="1000" dirty="0">
                <a:solidFill>
                  <a:srgbClr val="000000"/>
                </a:solidFill>
                <a:latin typeface="Arial" panose="020B0604020202020204" pitchFamily="34" charset="0"/>
                <a:ea typeface="Arial" panose="020B0604020202020204" pitchFamily="34" charset="0"/>
                <a:cs typeface="Arial" panose="020B0604020202020204" pitchFamily="34" charset="0"/>
              </a:rPr>
              <a:t> There are more such as (appreciation, and drill down) but for today we are going to be focusing on these three with the most details going into brainstorming since PCANY’s guide really covers the others so well. </a:t>
            </a:r>
          </a:p>
          <a:p>
            <a:pPr>
              <a:lnSpc>
                <a:spcPct val="107000"/>
              </a:lnSpc>
              <a:spcAft>
                <a:spcPts val="800"/>
              </a:spcAft>
            </a:pPr>
            <a:endParaRPr lang="en-US" sz="10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sz="1000"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sz="1000"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sz="180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8D48FA3-1588-467E-9FD7-953A9D35F347}" type="slidenum">
              <a:rPr lang="en-US" smtClean="0"/>
              <a:t>9</a:t>
            </a:fld>
            <a:endParaRPr lang="en-US"/>
          </a:p>
        </p:txBody>
      </p:sp>
    </p:spTree>
    <p:extLst>
      <p:ext uri="{BB962C8B-B14F-4D97-AF65-F5344CB8AC3E}">
        <p14:creationId xmlns:p14="http://schemas.microsoft.com/office/powerpoint/2010/main" val="17268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ver Master">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609600" y="3441701"/>
            <a:ext cx="10972800" cy="648316"/>
          </a:xfrm>
          <a:prstGeom prst="rect">
            <a:avLst/>
          </a:prstGeom>
        </p:spPr>
        <p:txBody>
          <a:bodyPr anchor="b"/>
          <a:lstStyle>
            <a:lvl1pPr marL="0" indent="0">
              <a:buNone/>
              <a:defRPr sz="2800" b="1">
                <a:solidFill>
                  <a:srgbClr val="64656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Master subtitle style</a:t>
            </a:r>
          </a:p>
        </p:txBody>
      </p:sp>
      <p:sp>
        <p:nvSpPr>
          <p:cNvPr id="11" name="Title Placeholder 1"/>
          <p:cNvSpPr>
            <a:spLocks noGrp="1"/>
          </p:cNvSpPr>
          <p:nvPr>
            <p:ph type="title" hasCustomPrompt="1"/>
          </p:nvPr>
        </p:nvSpPr>
        <p:spPr>
          <a:xfrm>
            <a:off x="609600" y="2438401"/>
            <a:ext cx="10972800" cy="876300"/>
          </a:xfrm>
          <a:prstGeom prst="rect">
            <a:avLst/>
          </a:prstGeom>
        </p:spPr>
        <p:txBody>
          <a:bodyPr vert="horz" lIns="91440" tIns="45720" rIns="91440" bIns="45720" rtlCol="0" anchor="ctr">
            <a:normAutofit/>
          </a:bodyPr>
          <a:lstStyle>
            <a:lvl1pPr algn="l">
              <a:defRPr baseline="0"/>
            </a:lvl1pPr>
          </a:lstStyle>
          <a:p>
            <a:r>
              <a:rPr lang="en-US"/>
              <a:t>Master Title – Arial Bold</a:t>
            </a:r>
          </a:p>
        </p:txBody>
      </p:sp>
    </p:spTree>
    <p:extLst>
      <p:ext uri="{BB962C8B-B14F-4D97-AF65-F5344CB8AC3E}">
        <p14:creationId xmlns:p14="http://schemas.microsoft.com/office/powerpoint/2010/main" val="290476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2757" y="2675467"/>
            <a:ext cx="9877777" cy="34506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6183"/>
          </a:xfrm>
          <a:prstGeom prst="rect">
            <a:avLst/>
          </a:prstGeom>
        </p:spPr>
        <p:txBody>
          <a:bodyPr/>
          <a:lstStyle/>
          <a:p>
            <a:fld id="{DA4BAA2F-3189-418D-883B-4D9DE6EA9335}" type="datetimeFigureOut">
              <a:rPr lang="en-US" smtClean="0"/>
              <a:t>4/25/2023</a:t>
            </a:fld>
            <a:endParaRPr lang="en-US"/>
          </a:p>
        </p:txBody>
      </p:sp>
      <p:sp>
        <p:nvSpPr>
          <p:cNvPr id="5" name="Footer Placeholder 4"/>
          <p:cNvSpPr>
            <a:spLocks noGrp="1"/>
          </p:cNvSpPr>
          <p:nvPr>
            <p:ph type="ftr" sz="quarter" idx="11"/>
          </p:nvPr>
        </p:nvSpPr>
        <p:spPr>
          <a:xfrm>
            <a:off x="4165600" y="6356352"/>
            <a:ext cx="3860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6183"/>
          </a:xfrm>
          <a:prstGeom prst="rect">
            <a:avLst/>
          </a:prstGeom>
        </p:spPr>
        <p:txBody>
          <a:bodyPr/>
          <a:lstStyle/>
          <a:p>
            <a:fld id="{1E72D092-F3DD-46CD-8852-5C2E353DC44E}" type="slidenum">
              <a:rPr lang="en-US" smtClean="0"/>
              <a:t>‹#›</a:t>
            </a:fld>
            <a:endParaRPr lang="en-US"/>
          </a:p>
        </p:txBody>
      </p:sp>
      <p:sp>
        <p:nvSpPr>
          <p:cNvPr id="7" name="Title 6"/>
          <p:cNvSpPr>
            <a:spLocks noGrp="1"/>
          </p:cNvSpPr>
          <p:nvPr>
            <p:ph type="title"/>
          </p:nvPr>
        </p:nvSpPr>
        <p:spPr>
          <a:xfrm>
            <a:off x="609600" y="338328"/>
            <a:ext cx="10972800" cy="125272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041991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2"/>
            <a:ext cx="28448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DA4BAA2F-3189-418D-883B-4D9DE6EA9335}" type="datetimeFigureOut">
              <a:rPr lang="en-US" smtClean="0"/>
              <a:t>4/25/2023</a:t>
            </a:fld>
            <a:endParaRPr lang="en-US"/>
          </a:p>
        </p:txBody>
      </p:sp>
      <p:sp>
        <p:nvSpPr>
          <p:cNvPr id="5" name="Footer Placeholder 4"/>
          <p:cNvSpPr>
            <a:spLocks noGrp="1"/>
          </p:cNvSpPr>
          <p:nvPr>
            <p:ph type="ftr" sz="quarter" idx="3"/>
          </p:nvPr>
        </p:nvSpPr>
        <p:spPr>
          <a:xfrm>
            <a:off x="4165600" y="6356352"/>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1E72D092-F3DD-46CD-8852-5C2E353DC44E}" type="slidenum">
              <a:rPr lang="en-US" smtClean="0"/>
              <a:t>‹#›</a:t>
            </a:fld>
            <a:endParaRPr lang="en-US"/>
          </a:p>
        </p:txBody>
      </p:sp>
      <p:sp>
        <p:nvSpPr>
          <p:cNvPr id="7" name="Rectangle 6"/>
          <p:cNvSpPr/>
          <p:nvPr/>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1"/>
          <p:cNvSpPr txBox="1">
            <a:spLocks/>
          </p:cNvSpPr>
          <p:nvPr/>
        </p:nvSpPr>
        <p:spPr>
          <a:xfrm>
            <a:off x="609600" y="5257801"/>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400" smtClean="0">
                <a:solidFill>
                  <a:schemeClr val="bg1"/>
                </a:solidFill>
              </a:rPr>
              <a:pPr/>
              <a:t>April 25, 2023</a:t>
            </a:fld>
            <a:endParaRPr lang="en-US" sz="140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00" y="482601"/>
            <a:ext cx="4064000" cy="1079340"/>
          </a:xfrm>
          <a:prstGeom prst="rect">
            <a:avLst/>
          </a:prstGeom>
        </p:spPr>
      </p:pic>
      <p:pic>
        <p:nvPicPr>
          <p:cNvPr id="11" name="Picture 2" descr="Logo for the Office of Children and Family Services" title="OCF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240040"/>
            <a:ext cx="6807200" cy="1564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14464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000" b="1" kern="1200">
          <a:solidFill>
            <a:srgbClr val="002D73"/>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2" descr="Logo for the Office of Children and Family Services" title="OCF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8645" y="5969000"/>
            <a:ext cx="2758555" cy="63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2"/>
          </p:nvPr>
        </p:nvSpPr>
        <p:spPr>
          <a:xfrm>
            <a:off x="609600" y="6356352"/>
            <a:ext cx="28448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DA4BAA2F-3189-418D-883B-4D9DE6EA9335}" type="datetimeFigureOut">
              <a:rPr lang="en-US" smtClean="0"/>
              <a:t>4/25/2023</a:t>
            </a:fld>
            <a:endParaRPr lang="en-US"/>
          </a:p>
        </p:txBody>
      </p:sp>
      <p:sp>
        <p:nvSpPr>
          <p:cNvPr id="5" name="Footer Placeholder 4"/>
          <p:cNvSpPr>
            <a:spLocks noGrp="1"/>
          </p:cNvSpPr>
          <p:nvPr>
            <p:ph type="ftr" sz="quarter" idx="3"/>
          </p:nvPr>
        </p:nvSpPr>
        <p:spPr>
          <a:xfrm>
            <a:off x="4165600" y="6356352"/>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1E72D092-F3DD-46CD-8852-5C2E353DC44E}" type="slidenum">
              <a:rPr lang="en-US" smtClean="0"/>
              <a:t>‹#›</a:t>
            </a:fld>
            <a:endParaRPr lang="en-US"/>
          </a:p>
        </p:txBody>
      </p:sp>
      <p:sp>
        <p:nvSpPr>
          <p:cNvPr id="7" name="Rectangle 6"/>
          <p:cNvSpPr/>
          <p:nvPr/>
        </p:nvSpPr>
        <p:spPr>
          <a:xfrm>
            <a:off x="0" y="83127"/>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Date Placeholder 1"/>
          <p:cNvSpPr txBox="1">
            <a:spLocks/>
          </p:cNvSpPr>
          <p:nvPr/>
        </p:nvSpPr>
        <p:spPr>
          <a:xfrm>
            <a:off x="203200" y="117475"/>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April 25, 2023</a:t>
            </a:fld>
            <a:endParaRPr lang="en-US" sz="1200"/>
          </a:p>
        </p:txBody>
      </p:sp>
      <p:sp>
        <p:nvSpPr>
          <p:cNvPr id="9" name="Slide Number Placeholder 3"/>
          <p:cNvSpPr txBox="1">
            <a:spLocks/>
          </p:cNvSpPr>
          <p:nvPr/>
        </p:nvSpPr>
        <p:spPr>
          <a:xfrm>
            <a:off x="11074400" y="117475"/>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a:p>
        </p:txBody>
      </p:sp>
      <p:sp>
        <p:nvSpPr>
          <p:cNvPr id="10" name="Rectangle 9"/>
          <p:cNvSpPr/>
          <p:nvPr/>
        </p:nvSpPr>
        <p:spPr>
          <a:xfrm>
            <a:off x="0" y="-25399"/>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30247114"/>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png"/><Relationship Id="rId7" Type="http://schemas.openxmlformats.org/officeDocument/2006/relationships/diagramColors" Target="../diagrams/colors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healthyfamiliesnewyork.org/Staff/Documents/Service%20Plan%20Handbook%202023.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healthyfamiliesamerica.org/network-resources/8th-edition-best-practice-standards-bps-proprietary-document/" TargetMode="External"/><Relationship Id="rId5" Type="http://schemas.openxmlformats.org/officeDocument/2006/relationships/hyperlink" Target="https://www.healthyfamiliesnewyork.org/Staff/Documents/Supervision%20Note%20Guidelines.pdf" TargetMode="External"/><Relationship Id="rId4" Type="http://schemas.openxmlformats.org/officeDocument/2006/relationships/hyperlink" Target="https://tol397.wixsite.com/transferoflearning/supportmaterial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healthyfamiliesnewyork.org/Staff/Documents/CQI-Guidance-2022-02-01.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youtube.com/watch?v=2wh-xYMnLIw"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F6DF0B-BD54-44D0-B25B-CD7D946F8B9C}"/>
              </a:ext>
            </a:extLst>
          </p:cNvPr>
          <p:cNvSpPr>
            <a:spLocks noGrp="1"/>
          </p:cNvSpPr>
          <p:nvPr>
            <p:ph type="title"/>
          </p:nvPr>
        </p:nvSpPr>
        <p:spPr>
          <a:xfrm>
            <a:off x="190499" y="2914650"/>
            <a:ext cx="11874121" cy="1438986"/>
          </a:xfrm>
        </p:spPr>
        <p:txBody>
          <a:bodyPr>
            <a:noAutofit/>
          </a:bodyPr>
          <a:lstStyle/>
          <a:p>
            <a:r>
              <a:rPr lang="en-US" sz="4800">
                <a:latin typeface="Arial"/>
                <a:cs typeface="Arial"/>
              </a:rPr>
              <a:t>Continuous Quality Improvement (CQI)– Plan Do Study Act (PDSA) Cycles</a:t>
            </a:r>
          </a:p>
        </p:txBody>
      </p:sp>
    </p:spTree>
    <p:extLst>
      <p:ext uri="{BB962C8B-B14F-4D97-AF65-F5344CB8AC3E}">
        <p14:creationId xmlns:p14="http://schemas.microsoft.com/office/powerpoint/2010/main" val="3206351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 company name&#10;&#10;Description automatically generated">
            <a:extLst>
              <a:ext uri="{FF2B5EF4-FFF2-40B4-BE49-F238E27FC236}">
                <a16:creationId xmlns:a16="http://schemas.microsoft.com/office/drawing/2014/main" id="{8760A718-38FD-4B5D-88FA-CBF347F6FDC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64433" y="1485285"/>
            <a:ext cx="4063133" cy="3887429"/>
          </a:xfrm>
        </p:spPr>
      </p:pic>
      <p:sp>
        <p:nvSpPr>
          <p:cNvPr id="3" name="Title 2">
            <a:extLst>
              <a:ext uri="{FF2B5EF4-FFF2-40B4-BE49-F238E27FC236}">
                <a16:creationId xmlns:a16="http://schemas.microsoft.com/office/drawing/2014/main" id="{98AC2C4A-8329-42C1-B8EB-34000092AE8C}"/>
              </a:ext>
            </a:extLst>
          </p:cNvPr>
          <p:cNvSpPr>
            <a:spLocks noGrp="1"/>
          </p:cNvSpPr>
          <p:nvPr>
            <p:ph type="title"/>
          </p:nvPr>
        </p:nvSpPr>
        <p:spPr/>
        <p:txBody>
          <a:bodyPr/>
          <a:lstStyle/>
          <a:p>
            <a:pPr algn="l"/>
            <a:r>
              <a:rPr lang="en-US" b="1" dirty="0">
                <a:solidFill>
                  <a:srgbClr val="012D72"/>
                </a:solidFill>
              </a:rPr>
              <a:t>Root Cause Analysis – Tools – 5 Whys</a:t>
            </a:r>
            <a:endParaRPr lang="en-US" dirty="0"/>
          </a:p>
        </p:txBody>
      </p:sp>
    </p:spTree>
    <p:extLst>
      <p:ext uri="{BB962C8B-B14F-4D97-AF65-F5344CB8AC3E}">
        <p14:creationId xmlns:p14="http://schemas.microsoft.com/office/powerpoint/2010/main" val="860545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B018B2DF-568F-4967-BE01-EBBB1E9088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8339" y="964692"/>
            <a:ext cx="9975321" cy="5017292"/>
          </a:xfrm>
        </p:spPr>
      </p:pic>
      <p:sp>
        <p:nvSpPr>
          <p:cNvPr id="3" name="Title 2">
            <a:extLst>
              <a:ext uri="{FF2B5EF4-FFF2-40B4-BE49-F238E27FC236}">
                <a16:creationId xmlns:a16="http://schemas.microsoft.com/office/drawing/2014/main" id="{C7CD49B0-E977-4CD6-BAD9-D7F32221DB11}"/>
              </a:ext>
            </a:extLst>
          </p:cNvPr>
          <p:cNvSpPr>
            <a:spLocks noGrp="1"/>
          </p:cNvSpPr>
          <p:nvPr>
            <p:ph type="title"/>
          </p:nvPr>
        </p:nvSpPr>
        <p:spPr/>
        <p:txBody>
          <a:bodyPr/>
          <a:lstStyle/>
          <a:p>
            <a:pPr algn="l"/>
            <a:r>
              <a:rPr lang="en-US" b="1" dirty="0">
                <a:solidFill>
                  <a:srgbClr val="012D72"/>
                </a:solidFill>
              </a:rPr>
              <a:t>Root Cause Analysis – Tools – Fishbone </a:t>
            </a:r>
            <a:endParaRPr lang="en-US" dirty="0"/>
          </a:p>
        </p:txBody>
      </p:sp>
    </p:spTree>
    <p:extLst>
      <p:ext uri="{BB962C8B-B14F-4D97-AF65-F5344CB8AC3E}">
        <p14:creationId xmlns:p14="http://schemas.microsoft.com/office/powerpoint/2010/main" val="3167080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2F75B1C-EBBE-4453-84F0-F254DC92ECC9}"/>
              </a:ext>
            </a:extLst>
          </p:cNvPr>
          <p:cNvPicPr>
            <a:picLocks noGrp="1" noChangeAspect="1"/>
          </p:cNvPicPr>
          <p:nvPr>
            <p:ph idx="1"/>
          </p:nvPr>
        </p:nvPicPr>
        <p:blipFill>
          <a:blip r:embed="rId3"/>
          <a:stretch>
            <a:fillRect/>
          </a:stretch>
        </p:blipFill>
        <p:spPr>
          <a:xfrm>
            <a:off x="5784714" y="1591056"/>
            <a:ext cx="6225702" cy="3112851"/>
          </a:xfrm>
          <a:prstGeom prst="rect">
            <a:avLst/>
          </a:prstGeom>
        </p:spPr>
      </p:pic>
      <p:sp>
        <p:nvSpPr>
          <p:cNvPr id="3" name="Title 2">
            <a:extLst>
              <a:ext uri="{FF2B5EF4-FFF2-40B4-BE49-F238E27FC236}">
                <a16:creationId xmlns:a16="http://schemas.microsoft.com/office/drawing/2014/main" id="{14F3E1E5-0F08-6F75-87C1-CFE066CB2898}"/>
              </a:ext>
            </a:extLst>
          </p:cNvPr>
          <p:cNvSpPr>
            <a:spLocks noGrp="1"/>
          </p:cNvSpPr>
          <p:nvPr>
            <p:ph type="title"/>
          </p:nvPr>
        </p:nvSpPr>
        <p:spPr/>
        <p:txBody>
          <a:bodyPr/>
          <a:lstStyle/>
          <a:p>
            <a:pPr algn="l"/>
            <a:r>
              <a:rPr lang="en-US" b="1">
                <a:solidFill>
                  <a:srgbClr val="012D72"/>
                </a:solidFill>
              </a:rPr>
              <a:t>Root Cause Analysis – Tools – Brain Storming</a:t>
            </a:r>
            <a:endParaRPr lang="en-US"/>
          </a:p>
        </p:txBody>
      </p:sp>
      <p:sp>
        <p:nvSpPr>
          <p:cNvPr id="6" name="Content Placeholder 1">
            <a:extLst>
              <a:ext uri="{FF2B5EF4-FFF2-40B4-BE49-F238E27FC236}">
                <a16:creationId xmlns:a16="http://schemas.microsoft.com/office/drawing/2014/main" id="{1C475E6D-1ECD-4867-811A-318202BD69CE}"/>
              </a:ext>
            </a:extLst>
          </p:cNvPr>
          <p:cNvSpPr txBox="1">
            <a:spLocks/>
          </p:cNvSpPr>
          <p:nvPr/>
        </p:nvSpPr>
        <p:spPr>
          <a:xfrm>
            <a:off x="298314" y="1971530"/>
            <a:ext cx="5486400" cy="454814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Rules </a:t>
            </a:r>
          </a:p>
          <a:p>
            <a:pPr lvl="1"/>
            <a:r>
              <a:rPr lang="en-US" dirty="0"/>
              <a:t>No judgement </a:t>
            </a:r>
          </a:p>
          <a:p>
            <a:pPr lvl="1"/>
            <a:r>
              <a:rPr lang="en-US" dirty="0"/>
              <a:t>Outside-of-box thinking</a:t>
            </a:r>
          </a:p>
          <a:p>
            <a:pPr lvl="1"/>
            <a:r>
              <a:rPr lang="en-US" dirty="0"/>
              <a:t>Volume </a:t>
            </a:r>
          </a:p>
          <a:p>
            <a:pPr lvl="1"/>
            <a:r>
              <a:rPr lang="en-US" dirty="0"/>
              <a:t>Build on each other</a:t>
            </a:r>
          </a:p>
          <a:p>
            <a:pPr lvl="1"/>
            <a:r>
              <a:rPr lang="en-US" dirty="0"/>
              <a:t>Record everything</a:t>
            </a:r>
          </a:p>
          <a:p>
            <a:pPr lvl="1"/>
            <a:r>
              <a:rPr lang="en-US" dirty="0"/>
              <a:t>Smaller is better</a:t>
            </a:r>
          </a:p>
        </p:txBody>
      </p:sp>
    </p:spTree>
    <p:extLst>
      <p:ext uri="{BB962C8B-B14F-4D97-AF65-F5344CB8AC3E}">
        <p14:creationId xmlns:p14="http://schemas.microsoft.com/office/powerpoint/2010/main" val="3684874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8045B6-1690-BB98-CACE-F34B4A40457A}"/>
              </a:ext>
            </a:extLst>
          </p:cNvPr>
          <p:cNvSpPr>
            <a:spLocks noGrp="1"/>
          </p:cNvSpPr>
          <p:nvPr>
            <p:ph type="title"/>
          </p:nvPr>
        </p:nvSpPr>
        <p:spPr/>
        <p:txBody>
          <a:bodyPr/>
          <a:lstStyle/>
          <a:p>
            <a:pPr algn="l"/>
            <a:r>
              <a:rPr lang="en-US" b="1">
                <a:solidFill>
                  <a:srgbClr val="012D72"/>
                </a:solidFill>
              </a:rPr>
              <a:t>Root Cause Analysis</a:t>
            </a:r>
            <a:endParaRPr lang="en-US"/>
          </a:p>
        </p:txBody>
      </p:sp>
      <p:pic>
        <p:nvPicPr>
          <p:cNvPr id="4" name="Content Placeholder 3" descr="Diagram&#10;&#10;Description automatically generated">
            <a:extLst>
              <a:ext uri="{FF2B5EF4-FFF2-40B4-BE49-F238E27FC236}">
                <a16:creationId xmlns:a16="http://schemas.microsoft.com/office/drawing/2014/main" id="{C50FA469-25AD-4298-892A-AB06A982FAB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357592"/>
            <a:ext cx="4300971" cy="4420638"/>
          </a:xfrm>
          <a:prstGeom prst="rect">
            <a:avLst/>
          </a:prstGeom>
        </p:spPr>
      </p:pic>
      <p:pic>
        <p:nvPicPr>
          <p:cNvPr id="16" name="Picture 15">
            <a:extLst>
              <a:ext uri="{FF2B5EF4-FFF2-40B4-BE49-F238E27FC236}">
                <a16:creationId xmlns:a16="http://schemas.microsoft.com/office/drawing/2014/main" id="{AABBA10F-CC05-438B-8740-DB6D0DE8CA2A}"/>
              </a:ext>
            </a:extLst>
          </p:cNvPr>
          <p:cNvPicPr>
            <a:picLocks noChangeAspect="1"/>
          </p:cNvPicPr>
          <p:nvPr/>
        </p:nvPicPr>
        <p:blipFill>
          <a:blip r:embed="rId4"/>
          <a:stretch>
            <a:fillRect/>
          </a:stretch>
        </p:blipFill>
        <p:spPr>
          <a:xfrm>
            <a:off x="6200775" y="1682480"/>
            <a:ext cx="5381625" cy="4095750"/>
          </a:xfrm>
          <a:prstGeom prst="rect">
            <a:avLst/>
          </a:prstGeom>
        </p:spPr>
      </p:pic>
      <p:sp>
        <p:nvSpPr>
          <p:cNvPr id="17" name="Arrow: Left-Right 16">
            <a:extLst>
              <a:ext uri="{FF2B5EF4-FFF2-40B4-BE49-F238E27FC236}">
                <a16:creationId xmlns:a16="http://schemas.microsoft.com/office/drawing/2014/main" id="{840C2118-7A2D-41C3-ACE5-B929A0678EFA}"/>
              </a:ext>
            </a:extLst>
          </p:cNvPr>
          <p:cNvSpPr/>
          <p:nvPr/>
        </p:nvSpPr>
        <p:spPr>
          <a:xfrm>
            <a:off x="4910571" y="3429000"/>
            <a:ext cx="2370860" cy="1252728"/>
          </a:xfrm>
          <a:prstGeom prst="lef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401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A3D11E-9D34-4614-9C3C-1E652753675B}"/>
              </a:ext>
            </a:extLst>
          </p:cNvPr>
          <p:cNvSpPr>
            <a:spLocks noGrp="1"/>
          </p:cNvSpPr>
          <p:nvPr>
            <p:ph idx="1"/>
          </p:nvPr>
        </p:nvSpPr>
        <p:spPr>
          <a:xfrm>
            <a:off x="1157111" y="1591056"/>
            <a:ext cx="9877777" cy="3450696"/>
          </a:xfrm>
        </p:spPr>
        <p:txBody>
          <a:bodyPr/>
          <a:lstStyle/>
          <a:p>
            <a:r>
              <a:rPr lang="en-US" sz="2500" dirty="0"/>
              <a:t>What is the objective of the test? ​</a:t>
            </a:r>
          </a:p>
          <a:p>
            <a:endParaRPr lang="en-US" sz="2500" dirty="0"/>
          </a:p>
          <a:p>
            <a:r>
              <a:rPr lang="en-US" sz="2500" dirty="0"/>
              <a:t>How will you measure the impact of the test?​</a:t>
            </a:r>
          </a:p>
          <a:p>
            <a:pPr lvl="1"/>
            <a:r>
              <a:rPr lang="en-US" sz="2100" dirty="0"/>
              <a:t>Process Measures – Analyzes Implementation</a:t>
            </a:r>
          </a:p>
          <a:p>
            <a:pPr lvl="1"/>
            <a:r>
              <a:rPr lang="en-US" sz="2100" dirty="0"/>
              <a:t>Outcome Measures – Analyzes Success </a:t>
            </a:r>
          </a:p>
          <a:p>
            <a:pPr lvl="1"/>
            <a:r>
              <a:rPr lang="en-US" sz="2100" dirty="0"/>
              <a:t>Balancing Measures – Analyzes Unintended </a:t>
            </a:r>
          </a:p>
          <a:p>
            <a:pPr marL="457200" lvl="1" indent="0">
              <a:buNone/>
            </a:pPr>
            <a:r>
              <a:rPr lang="en-US" sz="2100" dirty="0"/>
              <a:t>			         Consequences</a:t>
            </a:r>
            <a:endParaRPr lang="en-US" sz="2500" dirty="0"/>
          </a:p>
          <a:p>
            <a:r>
              <a:rPr lang="en-US" sz="2500" dirty="0"/>
              <a:t>What is your plan to collect the data needed?​</a:t>
            </a:r>
          </a:p>
          <a:p>
            <a:endParaRPr lang="en-US" sz="2500" dirty="0"/>
          </a:p>
          <a:p>
            <a:r>
              <a:rPr lang="en-US" sz="2500" dirty="0"/>
              <a:t>How will you analyze your change strategy? </a:t>
            </a:r>
            <a:endParaRPr lang="en-US" dirty="0"/>
          </a:p>
        </p:txBody>
      </p:sp>
      <p:sp>
        <p:nvSpPr>
          <p:cNvPr id="3" name="Title 2">
            <a:extLst>
              <a:ext uri="{FF2B5EF4-FFF2-40B4-BE49-F238E27FC236}">
                <a16:creationId xmlns:a16="http://schemas.microsoft.com/office/drawing/2014/main" id="{25C3786D-72BC-4A3F-96C7-3B32C8236D9C}"/>
              </a:ext>
            </a:extLst>
          </p:cNvPr>
          <p:cNvSpPr>
            <a:spLocks noGrp="1"/>
          </p:cNvSpPr>
          <p:nvPr>
            <p:ph type="title"/>
          </p:nvPr>
        </p:nvSpPr>
        <p:spPr>
          <a:xfrm>
            <a:off x="609599" y="465328"/>
            <a:ext cx="10972800" cy="1252728"/>
          </a:xfrm>
        </p:spPr>
        <p:txBody>
          <a:bodyPr/>
          <a:lstStyle/>
          <a:p>
            <a:pPr algn="l"/>
            <a:r>
              <a:rPr lang="en-US" b="1">
                <a:solidFill>
                  <a:srgbClr val="012D72"/>
                </a:solidFill>
              </a:rPr>
              <a:t>Plan</a:t>
            </a:r>
            <a:endParaRPr lang="en-US"/>
          </a:p>
        </p:txBody>
      </p:sp>
      <p:graphicFrame>
        <p:nvGraphicFramePr>
          <p:cNvPr id="5" name="Content Placeholder 5">
            <a:extLst>
              <a:ext uri="{FF2B5EF4-FFF2-40B4-BE49-F238E27FC236}">
                <a16:creationId xmlns:a16="http://schemas.microsoft.com/office/drawing/2014/main" id="{ED1FC747-D525-43DD-A5B9-6E973331F3DE}"/>
              </a:ext>
            </a:extLst>
          </p:cNvPr>
          <p:cNvGraphicFramePr>
            <a:graphicFrameLocks/>
          </p:cNvGraphicFramePr>
          <p:nvPr/>
        </p:nvGraphicFramePr>
        <p:xfrm>
          <a:off x="8436874" y="2417229"/>
          <a:ext cx="3143067" cy="2649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1558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FBFA69-EE94-4C50-98E2-4EFAE1BD80F8}"/>
              </a:ext>
            </a:extLst>
          </p:cNvPr>
          <p:cNvSpPr>
            <a:spLocks noGrp="1"/>
          </p:cNvSpPr>
          <p:nvPr>
            <p:ph idx="1"/>
          </p:nvPr>
        </p:nvSpPr>
        <p:spPr>
          <a:xfrm>
            <a:off x="1157112" y="1591056"/>
            <a:ext cx="6862938" cy="4409694"/>
          </a:xfrm>
        </p:spPr>
        <p:txBody>
          <a:bodyPr/>
          <a:lstStyle/>
          <a:p>
            <a:r>
              <a:rPr lang="en-US" sz="2500" dirty="0"/>
              <a:t>Have you implemented your change strategy? </a:t>
            </a:r>
          </a:p>
          <a:p>
            <a:endParaRPr lang="en-US" sz="2500" dirty="0"/>
          </a:p>
          <a:p>
            <a:r>
              <a:rPr lang="en-US" sz="2500" dirty="0"/>
              <a:t>Are you collecting data on your 3 measures at regular intervals? </a:t>
            </a:r>
          </a:p>
          <a:p>
            <a:endParaRPr lang="en-US" sz="2500" dirty="0"/>
          </a:p>
          <a:p>
            <a:r>
              <a:rPr lang="en-US" sz="2500" dirty="0"/>
              <a:t>Have you made any adjustments to the change strategy based on your interactions with the data? </a:t>
            </a:r>
          </a:p>
        </p:txBody>
      </p:sp>
      <p:sp>
        <p:nvSpPr>
          <p:cNvPr id="3" name="Title 2">
            <a:extLst>
              <a:ext uri="{FF2B5EF4-FFF2-40B4-BE49-F238E27FC236}">
                <a16:creationId xmlns:a16="http://schemas.microsoft.com/office/drawing/2014/main" id="{A9FAB16D-B958-405A-920C-3C16610FFF88}"/>
              </a:ext>
            </a:extLst>
          </p:cNvPr>
          <p:cNvSpPr>
            <a:spLocks noGrp="1"/>
          </p:cNvSpPr>
          <p:nvPr>
            <p:ph type="title"/>
          </p:nvPr>
        </p:nvSpPr>
        <p:spPr>
          <a:xfrm>
            <a:off x="609600" y="546681"/>
            <a:ext cx="10972800" cy="1252728"/>
          </a:xfrm>
        </p:spPr>
        <p:txBody>
          <a:bodyPr/>
          <a:lstStyle/>
          <a:p>
            <a:pPr algn="l"/>
            <a:r>
              <a:rPr lang="en-US" b="1">
                <a:solidFill>
                  <a:srgbClr val="012D72"/>
                </a:solidFill>
              </a:rPr>
              <a:t>Do</a:t>
            </a:r>
          </a:p>
        </p:txBody>
      </p:sp>
      <p:graphicFrame>
        <p:nvGraphicFramePr>
          <p:cNvPr id="5" name="Content Placeholder 5">
            <a:extLst>
              <a:ext uri="{FF2B5EF4-FFF2-40B4-BE49-F238E27FC236}">
                <a16:creationId xmlns:a16="http://schemas.microsoft.com/office/drawing/2014/main" id="{F4E48DC0-83FF-4BF6-B32A-45E302C9B18C}"/>
              </a:ext>
            </a:extLst>
          </p:cNvPr>
          <p:cNvGraphicFramePr>
            <a:graphicFrameLocks/>
          </p:cNvGraphicFramePr>
          <p:nvPr/>
        </p:nvGraphicFramePr>
        <p:xfrm>
          <a:off x="8436874" y="2417229"/>
          <a:ext cx="3143067" cy="2649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1210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613D39-1021-4BEB-8E88-27AC261FCB0B}"/>
              </a:ext>
            </a:extLst>
          </p:cNvPr>
          <p:cNvSpPr>
            <a:spLocks noGrp="1"/>
          </p:cNvSpPr>
          <p:nvPr>
            <p:ph idx="1"/>
          </p:nvPr>
        </p:nvSpPr>
        <p:spPr>
          <a:xfrm>
            <a:off x="1157111" y="1591056"/>
            <a:ext cx="9877777" cy="3450696"/>
          </a:xfrm>
        </p:spPr>
        <p:txBody>
          <a:bodyPr/>
          <a:lstStyle/>
          <a:p>
            <a:r>
              <a:rPr lang="en-US" sz="2500" dirty="0"/>
              <a:t>What did you learn about your change strategy?​</a:t>
            </a:r>
          </a:p>
          <a:p>
            <a:endParaRPr lang="en-US" sz="2500" dirty="0"/>
          </a:p>
          <a:p>
            <a:r>
              <a:rPr lang="en-US" sz="2500" dirty="0"/>
              <a:t>Have you discussed the results?</a:t>
            </a:r>
          </a:p>
          <a:p>
            <a:pPr marL="0" indent="0">
              <a:buNone/>
            </a:pPr>
            <a:endParaRPr lang="en-US" sz="2500" dirty="0"/>
          </a:p>
          <a:p>
            <a:r>
              <a:rPr lang="en-US" sz="2500" dirty="0"/>
              <a:t>How has your team summarized this information?</a:t>
            </a:r>
          </a:p>
          <a:p>
            <a:endParaRPr lang="en-US" sz="2500" dirty="0"/>
          </a:p>
          <a:p>
            <a:endParaRPr lang="en-US" dirty="0"/>
          </a:p>
        </p:txBody>
      </p:sp>
      <p:sp>
        <p:nvSpPr>
          <p:cNvPr id="3" name="Title 2">
            <a:extLst>
              <a:ext uri="{FF2B5EF4-FFF2-40B4-BE49-F238E27FC236}">
                <a16:creationId xmlns:a16="http://schemas.microsoft.com/office/drawing/2014/main" id="{78EDE9A7-5B46-4E17-9D08-5E224B4F4CC1}"/>
              </a:ext>
            </a:extLst>
          </p:cNvPr>
          <p:cNvSpPr>
            <a:spLocks noGrp="1"/>
          </p:cNvSpPr>
          <p:nvPr>
            <p:ph type="title"/>
          </p:nvPr>
        </p:nvSpPr>
        <p:spPr>
          <a:xfrm>
            <a:off x="609599" y="541528"/>
            <a:ext cx="10972800" cy="1252728"/>
          </a:xfrm>
        </p:spPr>
        <p:txBody>
          <a:bodyPr/>
          <a:lstStyle/>
          <a:p>
            <a:pPr algn="l"/>
            <a:r>
              <a:rPr lang="en-US" b="1">
                <a:solidFill>
                  <a:srgbClr val="012D72"/>
                </a:solidFill>
              </a:rPr>
              <a:t>Study</a:t>
            </a:r>
          </a:p>
        </p:txBody>
      </p:sp>
      <p:graphicFrame>
        <p:nvGraphicFramePr>
          <p:cNvPr id="6" name="Content Placeholder 5">
            <a:extLst>
              <a:ext uri="{FF2B5EF4-FFF2-40B4-BE49-F238E27FC236}">
                <a16:creationId xmlns:a16="http://schemas.microsoft.com/office/drawing/2014/main" id="{5524203E-9754-492F-A977-A11C3C02661A}"/>
              </a:ext>
            </a:extLst>
          </p:cNvPr>
          <p:cNvGraphicFramePr>
            <a:graphicFrameLocks/>
          </p:cNvGraphicFramePr>
          <p:nvPr/>
        </p:nvGraphicFramePr>
        <p:xfrm>
          <a:off x="8436874" y="2417229"/>
          <a:ext cx="3143067" cy="2649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30F0B5E7-1C6F-4705-A7A4-A1B56CD38DA9}"/>
              </a:ext>
            </a:extLst>
          </p:cNvPr>
          <p:cNvPicPr>
            <a:picLocks noChangeAspect="1"/>
          </p:cNvPicPr>
          <p:nvPr/>
        </p:nvPicPr>
        <p:blipFill>
          <a:blip r:embed="rId8"/>
          <a:stretch>
            <a:fillRect/>
          </a:stretch>
        </p:blipFill>
        <p:spPr>
          <a:xfrm>
            <a:off x="1157111" y="3996424"/>
            <a:ext cx="5452281" cy="2861576"/>
          </a:xfrm>
          <a:prstGeom prst="rect">
            <a:avLst/>
          </a:prstGeom>
        </p:spPr>
      </p:pic>
    </p:spTree>
    <p:extLst>
      <p:ext uri="{BB962C8B-B14F-4D97-AF65-F5344CB8AC3E}">
        <p14:creationId xmlns:p14="http://schemas.microsoft.com/office/powerpoint/2010/main" val="2490691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C0F43B-D71B-41F2-B19E-6E25192D6ACD}"/>
              </a:ext>
            </a:extLst>
          </p:cNvPr>
          <p:cNvSpPr>
            <a:spLocks noGrp="1"/>
          </p:cNvSpPr>
          <p:nvPr>
            <p:ph idx="1"/>
          </p:nvPr>
        </p:nvSpPr>
        <p:spPr>
          <a:xfrm>
            <a:off x="609600" y="1591056"/>
            <a:ext cx="9877777" cy="3450696"/>
          </a:xfrm>
        </p:spPr>
        <p:txBody>
          <a:bodyPr/>
          <a:lstStyle/>
          <a:p>
            <a:r>
              <a:rPr lang="en-US"/>
              <a:t>Adopt​</a:t>
            </a:r>
          </a:p>
          <a:p>
            <a:pPr lvl="1"/>
            <a:r>
              <a:rPr lang="en-US"/>
              <a:t>Implement Change Strategy Program Wide</a:t>
            </a:r>
          </a:p>
          <a:p>
            <a:pPr lvl="1"/>
            <a:r>
              <a:rPr lang="en-US"/>
              <a:t>Scale Up Test</a:t>
            </a:r>
          </a:p>
          <a:p>
            <a:r>
              <a:rPr lang="en-US"/>
              <a:t>Adapt​</a:t>
            </a:r>
          </a:p>
          <a:p>
            <a:r>
              <a:rPr lang="en-US"/>
              <a:t>Abandon</a:t>
            </a:r>
          </a:p>
          <a:p>
            <a:endParaRPr lang="en-US"/>
          </a:p>
        </p:txBody>
      </p:sp>
      <p:sp>
        <p:nvSpPr>
          <p:cNvPr id="3" name="Title 2">
            <a:extLst>
              <a:ext uri="{FF2B5EF4-FFF2-40B4-BE49-F238E27FC236}">
                <a16:creationId xmlns:a16="http://schemas.microsoft.com/office/drawing/2014/main" id="{29912512-B948-439E-92F2-C431599B5265}"/>
              </a:ext>
            </a:extLst>
          </p:cNvPr>
          <p:cNvSpPr>
            <a:spLocks noGrp="1"/>
          </p:cNvSpPr>
          <p:nvPr>
            <p:ph type="title"/>
          </p:nvPr>
        </p:nvSpPr>
        <p:spPr>
          <a:xfrm>
            <a:off x="609600" y="553301"/>
            <a:ext cx="10972800" cy="1252728"/>
          </a:xfrm>
        </p:spPr>
        <p:txBody>
          <a:bodyPr/>
          <a:lstStyle/>
          <a:p>
            <a:pPr algn="l"/>
            <a:r>
              <a:rPr lang="en-US" b="1">
                <a:solidFill>
                  <a:srgbClr val="012D72"/>
                </a:solidFill>
              </a:rPr>
              <a:t>Act</a:t>
            </a:r>
          </a:p>
        </p:txBody>
      </p:sp>
      <p:pic>
        <p:nvPicPr>
          <p:cNvPr id="18" name="Picture 17">
            <a:extLst>
              <a:ext uri="{FF2B5EF4-FFF2-40B4-BE49-F238E27FC236}">
                <a16:creationId xmlns:a16="http://schemas.microsoft.com/office/drawing/2014/main" id="{21C75686-4E12-426A-BB62-69B88929A6F7}"/>
              </a:ext>
            </a:extLst>
          </p:cNvPr>
          <p:cNvPicPr>
            <a:picLocks noChangeAspect="1"/>
          </p:cNvPicPr>
          <p:nvPr/>
        </p:nvPicPr>
        <p:blipFill>
          <a:blip r:embed="rId3"/>
          <a:stretch>
            <a:fillRect/>
          </a:stretch>
        </p:blipFill>
        <p:spPr>
          <a:xfrm>
            <a:off x="1755296" y="3248985"/>
            <a:ext cx="6732392" cy="3235723"/>
          </a:xfrm>
          <a:prstGeom prst="rect">
            <a:avLst/>
          </a:prstGeom>
        </p:spPr>
      </p:pic>
      <p:sp>
        <p:nvSpPr>
          <p:cNvPr id="19" name="TextBox 18">
            <a:extLst>
              <a:ext uri="{FF2B5EF4-FFF2-40B4-BE49-F238E27FC236}">
                <a16:creationId xmlns:a16="http://schemas.microsoft.com/office/drawing/2014/main" id="{0261D404-2563-4EBC-9FE6-D6F6D84513B0}"/>
              </a:ext>
            </a:extLst>
          </p:cNvPr>
          <p:cNvSpPr txBox="1"/>
          <p:nvPr/>
        </p:nvSpPr>
        <p:spPr>
          <a:xfrm>
            <a:off x="5669004" y="5837968"/>
            <a:ext cx="2178570" cy="369332"/>
          </a:xfrm>
          <a:prstGeom prst="rect">
            <a:avLst/>
          </a:prstGeom>
          <a:noFill/>
        </p:spPr>
        <p:txBody>
          <a:bodyPr wrap="square" rtlCol="0">
            <a:spAutoFit/>
          </a:bodyPr>
          <a:lstStyle/>
          <a:p>
            <a:r>
              <a:rPr lang="en-US" b="1"/>
              <a:t>PDSA Scaling Process</a:t>
            </a:r>
          </a:p>
        </p:txBody>
      </p:sp>
      <p:graphicFrame>
        <p:nvGraphicFramePr>
          <p:cNvPr id="7" name="Content Placeholder 5">
            <a:extLst>
              <a:ext uri="{FF2B5EF4-FFF2-40B4-BE49-F238E27FC236}">
                <a16:creationId xmlns:a16="http://schemas.microsoft.com/office/drawing/2014/main" id="{5B6EA912-3560-4185-B09E-E1300097DBB3}"/>
              </a:ext>
            </a:extLst>
          </p:cNvPr>
          <p:cNvGraphicFramePr>
            <a:graphicFrameLocks/>
          </p:cNvGraphicFramePr>
          <p:nvPr/>
        </p:nvGraphicFramePr>
        <p:xfrm>
          <a:off x="8436874" y="2417229"/>
          <a:ext cx="3143067" cy="26494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8072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844C925-0742-47C0-B807-F79AAAB9C816}"/>
              </a:ext>
            </a:extLst>
          </p:cNvPr>
          <p:cNvSpPr txBox="1">
            <a:spLocks/>
          </p:cNvSpPr>
          <p:nvPr/>
        </p:nvSpPr>
        <p:spPr>
          <a:xfrm>
            <a:off x="609599" y="464998"/>
            <a:ext cx="10972800" cy="1252728"/>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r>
              <a:rPr lang="en-US" b="1" dirty="0">
                <a:solidFill>
                  <a:srgbClr val="012D72"/>
                </a:solidFill>
              </a:rPr>
              <a:t>Example</a:t>
            </a:r>
            <a:r>
              <a:rPr lang="en-US" dirty="0"/>
              <a:t> </a:t>
            </a:r>
          </a:p>
        </p:txBody>
      </p:sp>
      <p:graphicFrame>
        <p:nvGraphicFramePr>
          <p:cNvPr id="5" name="Chart 4">
            <a:extLst>
              <a:ext uri="{FF2B5EF4-FFF2-40B4-BE49-F238E27FC236}">
                <a16:creationId xmlns:a16="http://schemas.microsoft.com/office/drawing/2014/main" id="{18C327A5-620C-4110-9DA7-AB55BE214ECD}"/>
              </a:ext>
            </a:extLst>
          </p:cNvPr>
          <p:cNvGraphicFramePr>
            <a:graphicFrameLocks/>
          </p:cNvGraphicFramePr>
          <p:nvPr>
            <p:extLst>
              <p:ext uri="{D42A27DB-BD31-4B8C-83A1-F6EECF244321}">
                <p14:modId xmlns:p14="http://schemas.microsoft.com/office/powerpoint/2010/main" val="2997832067"/>
              </p:ext>
            </p:extLst>
          </p:nvPr>
        </p:nvGraphicFramePr>
        <p:xfrm>
          <a:off x="609599" y="1248507"/>
          <a:ext cx="10972799" cy="4712677"/>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E3E2B2E6-8AA2-4330-B83A-87008ED8C545}"/>
              </a:ext>
            </a:extLst>
          </p:cNvPr>
          <p:cNvCxnSpPr>
            <a:cxnSpLocks/>
          </p:cNvCxnSpPr>
          <p:nvPr/>
        </p:nvCxnSpPr>
        <p:spPr>
          <a:xfrm flipV="1">
            <a:off x="2471916" y="3295934"/>
            <a:ext cx="3275463" cy="66240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6337448-05D4-4F61-9FB7-21FDAB3D0339}"/>
              </a:ext>
            </a:extLst>
          </p:cNvPr>
          <p:cNvCxnSpPr>
            <a:cxnSpLocks/>
          </p:cNvCxnSpPr>
          <p:nvPr/>
        </p:nvCxnSpPr>
        <p:spPr>
          <a:xfrm flipV="1">
            <a:off x="6660106" y="2483893"/>
            <a:ext cx="3330055" cy="68521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E0A89D-D428-452C-B4AD-D721FF70CF5D}"/>
              </a:ext>
            </a:extLst>
          </p:cNvPr>
          <p:cNvCxnSpPr>
            <a:cxnSpLocks/>
          </p:cNvCxnSpPr>
          <p:nvPr/>
        </p:nvCxnSpPr>
        <p:spPr>
          <a:xfrm flipV="1">
            <a:off x="4109648" y="3599483"/>
            <a:ext cx="0" cy="99823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B5F9772-ED69-43F8-AAD3-551828C518A5}"/>
              </a:ext>
            </a:extLst>
          </p:cNvPr>
          <p:cNvCxnSpPr>
            <a:cxnSpLocks/>
          </p:cNvCxnSpPr>
          <p:nvPr/>
        </p:nvCxnSpPr>
        <p:spPr>
          <a:xfrm flipH="1" flipV="1">
            <a:off x="8311485" y="2814701"/>
            <a:ext cx="1" cy="178301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785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63C33F-7CED-4775-9D91-855109D91324}"/>
              </a:ext>
            </a:extLst>
          </p:cNvPr>
          <p:cNvSpPr txBox="1">
            <a:spLocks/>
          </p:cNvSpPr>
          <p:nvPr/>
        </p:nvSpPr>
        <p:spPr>
          <a:xfrm>
            <a:off x="609599" y="464998"/>
            <a:ext cx="10972800" cy="1252728"/>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r>
              <a:rPr lang="en-US" b="1" dirty="0">
                <a:solidFill>
                  <a:srgbClr val="012D72"/>
                </a:solidFill>
              </a:rPr>
              <a:t>Example</a:t>
            </a:r>
            <a:r>
              <a:rPr lang="en-US" dirty="0"/>
              <a:t> </a:t>
            </a:r>
          </a:p>
        </p:txBody>
      </p:sp>
      <p:graphicFrame>
        <p:nvGraphicFramePr>
          <p:cNvPr id="5" name="Chart 4">
            <a:extLst>
              <a:ext uri="{FF2B5EF4-FFF2-40B4-BE49-F238E27FC236}">
                <a16:creationId xmlns:a16="http://schemas.microsoft.com/office/drawing/2014/main" id="{6868E4D5-661E-4430-8D0F-6ED3E7DF58C7}"/>
              </a:ext>
            </a:extLst>
          </p:cNvPr>
          <p:cNvGraphicFramePr>
            <a:graphicFrameLocks/>
          </p:cNvGraphicFramePr>
          <p:nvPr>
            <p:extLst>
              <p:ext uri="{D42A27DB-BD31-4B8C-83A1-F6EECF244321}">
                <p14:modId xmlns:p14="http://schemas.microsoft.com/office/powerpoint/2010/main" val="3019535690"/>
              </p:ext>
            </p:extLst>
          </p:nvPr>
        </p:nvGraphicFramePr>
        <p:xfrm>
          <a:off x="609599" y="1318845"/>
          <a:ext cx="10972799" cy="464233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86B73556-45E1-4448-A18E-AE33F14595DF}"/>
              </a:ext>
            </a:extLst>
          </p:cNvPr>
          <p:cNvCxnSpPr/>
          <p:nvPr/>
        </p:nvCxnSpPr>
        <p:spPr>
          <a:xfrm flipV="1">
            <a:off x="2057400" y="2883877"/>
            <a:ext cx="1951892" cy="54512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76626FC-C37C-4685-B7C2-D767F8743749}"/>
              </a:ext>
            </a:extLst>
          </p:cNvPr>
          <p:cNvCxnSpPr>
            <a:cxnSpLocks/>
          </p:cNvCxnSpPr>
          <p:nvPr/>
        </p:nvCxnSpPr>
        <p:spPr>
          <a:xfrm>
            <a:off x="5108329" y="2883877"/>
            <a:ext cx="1975338" cy="44547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820369-0FF2-4170-AA17-A23451685A70}"/>
              </a:ext>
            </a:extLst>
          </p:cNvPr>
          <p:cNvCxnSpPr>
            <a:cxnSpLocks/>
          </p:cNvCxnSpPr>
          <p:nvPr/>
        </p:nvCxnSpPr>
        <p:spPr>
          <a:xfrm flipV="1">
            <a:off x="8159262" y="2391508"/>
            <a:ext cx="1975338" cy="7797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E2A1B7-77E5-48F4-997F-6F06D7E4FCD7}"/>
              </a:ext>
            </a:extLst>
          </p:cNvPr>
          <p:cNvCxnSpPr>
            <a:cxnSpLocks/>
          </p:cNvCxnSpPr>
          <p:nvPr/>
        </p:nvCxnSpPr>
        <p:spPr>
          <a:xfrm flipV="1">
            <a:off x="3015280" y="3171239"/>
            <a:ext cx="0" cy="148264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C452AA0-61C1-43DD-AEE4-CB4526C9E826}"/>
              </a:ext>
            </a:extLst>
          </p:cNvPr>
          <p:cNvCxnSpPr>
            <a:cxnSpLocks/>
          </p:cNvCxnSpPr>
          <p:nvPr/>
        </p:nvCxnSpPr>
        <p:spPr>
          <a:xfrm flipV="1">
            <a:off x="6100549" y="3118223"/>
            <a:ext cx="19597" cy="149472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A311FE7-F088-4522-A3D1-DECE0520A7D4}"/>
              </a:ext>
            </a:extLst>
          </p:cNvPr>
          <p:cNvCxnSpPr>
            <a:cxnSpLocks/>
          </p:cNvCxnSpPr>
          <p:nvPr/>
        </p:nvCxnSpPr>
        <p:spPr>
          <a:xfrm flipV="1">
            <a:off x="9145400" y="2761047"/>
            <a:ext cx="0" cy="189284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24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861E77-8E29-488C-BE64-8A53FD0CFE7A}"/>
              </a:ext>
            </a:extLst>
          </p:cNvPr>
          <p:cNvSpPr>
            <a:spLocks noGrp="1"/>
          </p:cNvSpPr>
          <p:nvPr>
            <p:ph idx="1"/>
          </p:nvPr>
        </p:nvSpPr>
        <p:spPr>
          <a:xfrm>
            <a:off x="609601" y="1212432"/>
            <a:ext cx="10430934" cy="4794668"/>
          </a:xfrm>
        </p:spPr>
        <p:txBody>
          <a:bodyPr lIns="91440" tIns="45720" rIns="91440" bIns="45720" anchor="t"/>
          <a:lstStyle/>
          <a:p>
            <a:r>
              <a:rPr lang="en-US" sz="2400">
                <a:latin typeface="Arial"/>
                <a:cs typeface="Arial"/>
              </a:rPr>
              <a:t>Review off-month (March) work</a:t>
            </a:r>
          </a:p>
          <a:p>
            <a:pPr lvl="1"/>
            <a:r>
              <a:rPr lang="en-US" sz="2000">
                <a:latin typeface="Arial"/>
                <a:cs typeface="Arial"/>
              </a:rPr>
              <a:t>Group Work</a:t>
            </a:r>
          </a:p>
          <a:p>
            <a:r>
              <a:rPr lang="en-US" sz="2400">
                <a:latin typeface="Arial"/>
                <a:cs typeface="Arial"/>
              </a:rPr>
              <a:t>Plan-Do-Study-Act (PDSA) Cycle</a:t>
            </a:r>
          </a:p>
          <a:p>
            <a:r>
              <a:rPr lang="en-US" sz="2400">
                <a:latin typeface="Arial"/>
                <a:cs typeface="Arial"/>
              </a:rPr>
              <a:t>CHSR – Review MIS CQI Module/Form in MIS Overview (use CQI documentation to follow) (20 Minutes)</a:t>
            </a:r>
          </a:p>
          <a:p>
            <a:r>
              <a:rPr lang="en-US" sz="2400">
                <a:latin typeface="Arial"/>
                <a:cs typeface="Arial"/>
              </a:rPr>
              <a:t>PCANY – Service Plan Discussion (20 Minutes)</a:t>
            </a:r>
            <a:endParaRPr lang="en-US" sz="2400"/>
          </a:p>
          <a:p>
            <a:r>
              <a:rPr lang="en-US" sz="2400">
                <a:latin typeface="Arial"/>
                <a:cs typeface="Arial"/>
              </a:rPr>
              <a:t>Work off-month – May</a:t>
            </a:r>
            <a:endParaRPr lang="en-US" sz="2400"/>
          </a:p>
          <a:p>
            <a:endParaRPr lang="en-US" sz="2400"/>
          </a:p>
        </p:txBody>
      </p:sp>
      <p:sp>
        <p:nvSpPr>
          <p:cNvPr id="3" name="Title 2">
            <a:extLst>
              <a:ext uri="{FF2B5EF4-FFF2-40B4-BE49-F238E27FC236}">
                <a16:creationId xmlns:a16="http://schemas.microsoft.com/office/drawing/2014/main" id="{032BD507-88EE-4B6D-BC38-A371521559A8}"/>
              </a:ext>
            </a:extLst>
          </p:cNvPr>
          <p:cNvSpPr>
            <a:spLocks noGrp="1"/>
          </p:cNvSpPr>
          <p:nvPr>
            <p:ph type="title"/>
          </p:nvPr>
        </p:nvSpPr>
        <p:spPr>
          <a:xfrm>
            <a:off x="609600" y="456444"/>
            <a:ext cx="10972800" cy="1252728"/>
          </a:xfrm>
        </p:spPr>
        <p:txBody>
          <a:bodyPr lIns="91440" tIns="45720" rIns="91440" bIns="45720" anchor="t"/>
          <a:lstStyle/>
          <a:p>
            <a:pPr algn="l"/>
            <a:r>
              <a:rPr lang="en-US" b="1">
                <a:solidFill>
                  <a:srgbClr val="012D72"/>
                </a:solidFill>
                <a:latin typeface="Arial"/>
                <a:cs typeface="Arial"/>
              </a:rPr>
              <a:t>Overview</a:t>
            </a:r>
            <a:endParaRPr lang="en-US">
              <a:solidFill>
                <a:srgbClr val="012D72"/>
              </a:solidFill>
              <a:latin typeface="Arial"/>
              <a:cs typeface="Arial"/>
            </a:endParaRPr>
          </a:p>
        </p:txBody>
      </p:sp>
    </p:spTree>
    <p:extLst>
      <p:ext uri="{BB962C8B-B14F-4D97-AF65-F5344CB8AC3E}">
        <p14:creationId xmlns:p14="http://schemas.microsoft.com/office/powerpoint/2010/main" val="2282448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47EC39-3353-5E64-277F-F2FF55386124}"/>
              </a:ext>
            </a:extLst>
          </p:cNvPr>
          <p:cNvSpPr>
            <a:spLocks noGrp="1"/>
          </p:cNvSpPr>
          <p:nvPr>
            <p:ph idx="1"/>
          </p:nvPr>
        </p:nvSpPr>
        <p:spPr>
          <a:xfrm>
            <a:off x="1149389" y="1311888"/>
            <a:ext cx="9877777" cy="3450696"/>
          </a:xfrm>
        </p:spPr>
        <p:txBody>
          <a:bodyPr lIns="91440" tIns="45720" rIns="91440" bIns="45720" anchor="t"/>
          <a:lstStyle/>
          <a:p>
            <a:pPr marL="0" indent="0">
              <a:buNone/>
            </a:pPr>
            <a:endParaRPr lang="en-US"/>
          </a:p>
        </p:txBody>
      </p:sp>
      <p:sp>
        <p:nvSpPr>
          <p:cNvPr id="3" name="Title 2">
            <a:extLst>
              <a:ext uri="{FF2B5EF4-FFF2-40B4-BE49-F238E27FC236}">
                <a16:creationId xmlns:a16="http://schemas.microsoft.com/office/drawing/2014/main" id="{6C13B8BE-716C-7BE2-5EA4-CE1EE076E2E4}"/>
              </a:ext>
            </a:extLst>
          </p:cNvPr>
          <p:cNvSpPr>
            <a:spLocks noGrp="1"/>
          </p:cNvSpPr>
          <p:nvPr>
            <p:ph type="title"/>
          </p:nvPr>
        </p:nvSpPr>
        <p:spPr>
          <a:xfrm>
            <a:off x="609600" y="373096"/>
            <a:ext cx="10972800" cy="1252728"/>
          </a:xfrm>
        </p:spPr>
        <p:txBody>
          <a:bodyPr lIns="91440" tIns="45720" rIns="91440" bIns="45720" anchor="t"/>
          <a:lstStyle/>
          <a:p>
            <a:pPr algn="l"/>
            <a:r>
              <a:rPr lang="en-US" b="1" dirty="0">
                <a:solidFill>
                  <a:srgbClr val="012D72"/>
                </a:solidFill>
              </a:rPr>
              <a:t>Review MIS CQI Module</a:t>
            </a:r>
          </a:p>
        </p:txBody>
      </p:sp>
      <p:pic>
        <p:nvPicPr>
          <p:cNvPr id="8" name="Picture 7">
            <a:extLst>
              <a:ext uri="{FF2B5EF4-FFF2-40B4-BE49-F238E27FC236}">
                <a16:creationId xmlns:a16="http://schemas.microsoft.com/office/drawing/2014/main" id="{DD718605-7293-4ADF-96CF-C646475B0480}"/>
              </a:ext>
            </a:extLst>
          </p:cNvPr>
          <p:cNvPicPr>
            <a:picLocks noChangeAspect="1"/>
          </p:cNvPicPr>
          <p:nvPr/>
        </p:nvPicPr>
        <p:blipFill rotWithShape="1">
          <a:blip r:embed="rId3"/>
          <a:srcRect l="5001" t="14573" r="9427" b="19129"/>
          <a:stretch/>
        </p:blipFill>
        <p:spPr>
          <a:xfrm>
            <a:off x="871771" y="1155674"/>
            <a:ext cx="10433011" cy="4546652"/>
          </a:xfrm>
          <a:prstGeom prst="rect">
            <a:avLst/>
          </a:prstGeom>
        </p:spPr>
      </p:pic>
    </p:spTree>
    <p:extLst>
      <p:ext uri="{BB962C8B-B14F-4D97-AF65-F5344CB8AC3E}">
        <p14:creationId xmlns:p14="http://schemas.microsoft.com/office/powerpoint/2010/main" val="4095770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9274A8-0C27-4564-80E2-11E8313D3051}"/>
              </a:ext>
            </a:extLst>
          </p:cNvPr>
          <p:cNvSpPr>
            <a:spLocks noGrp="1"/>
          </p:cNvSpPr>
          <p:nvPr>
            <p:ph idx="1"/>
          </p:nvPr>
        </p:nvSpPr>
        <p:spPr>
          <a:xfrm>
            <a:off x="609600" y="1703652"/>
            <a:ext cx="9877777" cy="3450696"/>
          </a:xfrm>
        </p:spPr>
        <p:txBody>
          <a:bodyPr/>
          <a:lstStyle/>
          <a:p>
            <a:r>
              <a:rPr lang="en-US" dirty="0"/>
              <a:t>The Service Plan </a:t>
            </a:r>
          </a:p>
          <a:p>
            <a:endParaRPr lang="en-US" dirty="0"/>
          </a:p>
          <a:p>
            <a:r>
              <a:rPr lang="en-US" dirty="0"/>
              <a:t>Ongoing Use of the Service Plan </a:t>
            </a:r>
          </a:p>
          <a:p>
            <a:endParaRPr lang="en-US" dirty="0"/>
          </a:p>
          <a:p>
            <a:r>
              <a:rPr lang="en-US" dirty="0"/>
              <a:t>Service Plan Discussion in Supervision</a:t>
            </a:r>
          </a:p>
        </p:txBody>
      </p:sp>
      <p:sp>
        <p:nvSpPr>
          <p:cNvPr id="3" name="Title 2">
            <a:extLst>
              <a:ext uri="{FF2B5EF4-FFF2-40B4-BE49-F238E27FC236}">
                <a16:creationId xmlns:a16="http://schemas.microsoft.com/office/drawing/2014/main" id="{5727B904-FFEA-4CFA-AAB7-86D58FF22666}"/>
              </a:ext>
            </a:extLst>
          </p:cNvPr>
          <p:cNvSpPr>
            <a:spLocks noGrp="1"/>
          </p:cNvSpPr>
          <p:nvPr>
            <p:ph type="title"/>
          </p:nvPr>
        </p:nvSpPr>
        <p:spPr/>
        <p:txBody>
          <a:bodyPr/>
          <a:lstStyle/>
          <a:p>
            <a:pPr algn="l"/>
            <a:r>
              <a:rPr lang="en-US" b="1" dirty="0">
                <a:solidFill>
                  <a:srgbClr val="012D72"/>
                </a:solidFill>
              </a:rPr>
              <a:t>SERVICE PLAN OVERVIEW (PCANY)</a:t>
            </a:r>
          </a:p>
        </p:txBody>
      </p:sp>
    </p:spTree>
    <p:extLst>
      <p:ext uri="{BB962C8B-B14F-4D97-AF65-F5344CB8AC3E}">
        <p14:creationId xmlns:p14="http://schemas.microsoft.com/office/powerpoint/2010/main" val="368660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9274A8-0C27-4564-80E2-11E8313D3051}"/>
              </a:ext>
            </a:extLst>
          </p:cNvPr>
          <p:cNvSpPr>
            <a:spLocks noGrp="1"/>
          </p:cNvSpPr>
          <p:nvPr>
            <p:ph idx="1"/>
          </p:nvPr>
        </p:nvSpPr>
        <p:spPr>
          <a:xfrm>
            <a:off x="609600" y="1703652"/>
            <a:ext cx="9926472" cy="4816020"/>
          </a:xfrm>
        </p:spPr>
        <p:txBody>
          <a:bodyPr/>
          <a:lstStyle/>
          <a:p>
            <a:r>
              <a:rPr lang="en-US" sz="2400" dirty="0"/>
              <a:t>Service Plan Handbook for Supervisors</a:t>
            </a:r>
          </a:p>
          <a:p>
            <a:pPr lvl="1"/>
            <a:r>
              <a:rPr lang="en-US" sz="2000" b="0" i="0" u="none" strike="noStrike" dirty="0">
                <a:solidFill>
                  <a:srgbClr val="000000"/>
                </a:solidFill>
                <a:effectLst/>
                <a:latin typeface="Arial" panose="020B0604020202020204" pitchFamily="34" charset="0"/>
                <a:hlinkClick r:id="rId3"/>
              </a:rPr>
              <a:t>HFNY Website </a:t>
            </a:r>
            <a:r>
              <a:rPr lang="en-US" sz="2000" b="0" i="0" dirty="0">
                <a:solidFill>
                  <a:srgbClr val="000000"/>
                </a:solidFill>
                <a:effectLst/>
                <a:latin typeface="Arial" panose="020B0604020202020204" pitchFamily="34" charset="0"/>
              </a:rPr>
              <a:t>​ (Must be logged in to access)</a:t>
            </a:r>
          </a:p>
          <a:p>
            <a:pPr lvl="1"/>
            <a:r>
              <a:rPr lang="en-US" sz="2400" b="0" i="0" u="sng" strike="noStrike" dirty="0">
                <a:solidFill>
                  <a:srgbClr val="0000FF"/>
                </a:solidFill>
                <a:effectLst/>
                <a:latin typeface="Arial" panose="020B0604020202020204" pitchFamily="34" charset="0"/>
                <a:hlinkClick r:id="rId4"/>
              </a:rPr>
              <a:t>Transfer of Learning Website</a:t>
            </a:r>
            <a:r>
              <a:rPr lang="en-US" sz="2400" b="0" i="0" u="none" strike="noStrike" dirty="0">
                <a:solidFill>
                  <a:srgbClr val="000000"/>
                </a:solidFill>
                <a:effectLst/>
                <a:latin typeface="Arial" panose="020B0604020202020204" pitchFamily="34" charset="0"/>
              </a:rPr>
              <a:t> </a:t>
            </a:r>
            <a:r>
              <a:rPr lang="en-US" sz="2400" b="0" i="0" dirty="0">
                <a:solidFill>
                  <a:srgbClr val="000000"/>
                </a:solidFill>
                <a:effectLst/>
                <a:latin typeface="Arial" panose="020B0604020202020204" pitchFamily="34" charset="0"/>
              </a:rPr>
              <a:t>​</a:t>
            </a:r>
            <a:r>
              <a:rPr lang="en-US" sz="2400" dirty="0"/>
              <a:t> </a:t>
            </a:r>
          </a:p>
          <a:p>
            <a:r>
              <a:rPr lang="en-US" sz="2400" dirty="0">
                <a:hlinkClick r:id="rId4"/>
              </a:rPr>
              <a:t>Service Plan Spotlight</a:t>
            </a:r>
            <a:r>
              <a:rPr lang="en-US" sz="2400" dirty="0"/>
              <a:t> - click on "Handbooks', 'Service Plan Videos'</a:t>
            </a:r>
          </a:p>
          <a:p>
            <a:r>
              <a:rPr lang="en-US" sz="2400" dirty="0"/>
              <a:t>Guidelines for Supervision Notes</a:t>
            </a:r>
          </a:p>
          <a:p>
            <a:pPr lvl="1"/>
            <a:r>
              <a:rPr lang="en-US" sz="2000" dirty="0">
                <a:hlinkClick r:id="rId5"/>
              </a:rPr>
              <a:t>HFNY Website </a:t>
            </a:r>
            <a:r>
              <a:rPr lang="en-US" sz="2000" dirty="0"/>
              <a:t>​ (Must be logged in to access)</a:t>
            </a:r>
          </a:p>
          <a:p>
            <a:pPr lvl="1"/>
            <a:r>
              <a:rPr lang="en-US" sz="2000" dirty="0">
                <a:hlinkClick r:id="rId4"/>
              </a:rPr>
              <a:t>Transfer of Learning Website </a:t>
            </a:r>
            <a:r>
              <a:rPr lang="en-US" sz="2000" dirty="0"/>
              <a:t>​ </a:t>
            </a:r>
            <a:endParaRPr lang="en-US" sz="2400" dirty="0"/>
          </a:p>
          <a:p>
            <a:r>
              <a:rPr lang="en-US" sz="2400" dirty="0"/>
              <a:t>HFA BPS 6-1</a:t>
            </a:r>
          </a:p>
          <a:p>
            <a:pPr lvl="1"/>
            <a:r>
              <a:rPr lang="en-US" sz="2000" dirty="0">
                <a:hlinkClick r:id="rId6"/>
              </a:rPr>
              <a:t>HFA BPS</a:t>
            </a:r>
            <a:endParaRPr lang="en-US" sz="2000" dirty="0"/>
          </a:p>
          <a:p>
            <a:r>
              <a:rPr lang="en-US" sz="2400" dirty="0">
                <a:solidFill>
                  <a:srgbClr val="000000"/>
                </a:solidFill>
                <a:effectLst/>
                <a:latin typeface="Arial" panose="020B0604020202020204" pitchFamily="34" charset="0"/>
              </a:rPr>
              <a:t>HFNY Policy &amp; Local Procedure</a:t>
            </a:r>
            <a:endParaRPr lang="en-US" sz="2400" dirty="0">
              <a:solidFill>
                <a:srgbClr val="000000"/>
              </a:solidFill>
              <a:effectLst/>
            </a:endParaRPr>
          </a:p>
          <a:p>
            <a:r>
              <a:rPr lang="en-US" sz="2400" dirty="0">
                <a:solidFill>
                  <a:srgbClr val="000000"/>
                </a:solidFill>
                <a:effectLst/>
                <a:latin typeface="Arial" panose="020B0604020202020204" pitchFamily="34" charset="0"/>
              </a:rPr>
              <a:t>Service Plan Office Hours - 7/10/23</a:t>
            </a:r>
            <a:endParaRPr lang="en-US" sz="2400" dirty="0">
              <a:solidFill>
                <a:srgbClr val="000000"/>
              </a:solidFill>
              <a:effectLst/>
            </a:endParaRPr>
          </a:p>
          <a:p>
            <a:endParaRPr lang="en-US" dirty="0"/>
          </a:p>
        </p:txBody>
      </p:sp>
      <p:sp>
        <p:nvSpPr>
          <p:cNvPr id="3" name="Title 2">
            <a:extLst>
              <a:ext uri="{FF2B5EF4-FFF2-40B4-BE49-F238E27FC236}">
                <a16:creationId xmlns:a16="http://schemas.microsoft.com/office/drawing/2014/main" id="{5727B904-FFEA-4CFA-AAB7-86D58FF22666}"/>
              </a:ext>
            </a:extLst>
          </p:cNvPr>
          <p:cNvSpPr>
            <a:spLocks noGrp="1"/>
          </p:cNvSpPr>
          <p:nvPr>
            <p:ph type="title"/>
          </p:nvPr>
        </p:nvSpPr>
        <p:spPr/>
        <p:txBody>
          <a:bodyPr/>
          <a:lstStyle/>
          <a:p>
            <a:pPr algn="l"/>
            <a:r>
              <a:rPr lang="en-US" b="1" dirty="0">
                <a:solidFill>
                  <a:srgbClr val="012D72"/>
                </a:solidFill>
              </a:rPr>
              <a:t>SERVICE PLAN Resources (PCANY)</a:t>
            </a:r>
          </a:p>
        </p:txBody>
      </p:sp>
    </p:spTree>
    <p:extLst>
      <p:ext uri="{BB962C8B-B14F-4D97-AF65-F5344CB8AC3E}">
        <p14:creationId xmlns:p14="http://schemas.microsoft.com/office/powerpoint/2010/main" val="4226524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171EB9-342D-4C52-B138-9A147CC5F0A1}"/>
              </a:ext>
            </a:extLst>
          </p:cNvPr>
          <p:cNvSpPr>
            <a:spLocks noGrp="1"/>
          </p:cNvSpPr>
          <p:nvPr>
            <p:ph idx="1"/>
          </p:nvPr>
        </p:nvSpPr>
        <p:spPr>
          <a:xfrm>
            <a:off x="1090648" y="1319106"/>
            <a:ext cx="10010703" cy="4872144"/>
          </a:xfrm>
        </p:spPr>
        <p:txBody>
          <a:bodyPr lIns="91440" tIns="45720" rIns="91440" bIns="45720" anchor="t"/>
          <a:lstStyle/>
          <a:p>
            <a:r>
              <a:rPr lang="en-US" dirty="0">
                <a:latin typeface="Arial"/>
                <a:cs typeface="Arial"/>
              </a:rPr>
              <a:t>Complete and fill out sections: </a:t>
            </a:r>
            <a:r>
              <a:rPr lang="en-US" b="1" dirty="0">
                <a:latin typeface="Arial"/>
                <a:cs typeface="Arial"/>
              </a:rPr>
              <a:t>Tracking Success, Root Cause Analysis Conducted, SMARTIE Aim Statement, Project Description, and 1. Plan </a:t>
            </a:r>
            <a:r>
              <a:rPr lang="en-US" dirty="0">
                <a:latin typeface="Arial"/>
                <a:cs typeface="Arial"/>
              </a:rPr>
              <a:t>of the PDSA Form.*</a:t>
            </a:r>
          </a:p>
          <a:p>
            <a:r>
              <a:rPr lang="en-US" dirty="0">
                <a:latin typeface="Arial"/>
                <a:cs typeface="Arial"/>
              </a:rPr>
              <a:t>Complete and fill out section (Basic Information (PLAN) in the MIS CQI Plan Form. </a:t>
            </a:r>
          </a:p>
          <a:p>
            <a:endParaRPr lang="en-US" dirty="0">
              <a:latin typeface="Arial"/>
              <a:cs typeface="Arial"/>
            </a:endParaRPr>
          </a:p>
          <a:p>
            <a:endParaRPr lang="en-US" dirty="0">
              <a:latin typeface="Arial"/>
              <a:cs typeface="Arial"/>
            </a:endParaRPr>
          </a:p>
          <a:p>
            <a:pPr marL="0" indent="0">
              <a:buNone/>
            </a:pPr>
            <a:r>
              <a:rPr lang="en-US" sz="2600" dirty="0">
                <a:latin typeface="Arial"/>
                <a:cs typeface="Arial"/>
              </a:rPr>
              <a:t>*Note: You may fill out the later sections of the PDSA form but you do not need to complete your CQI projects at this time. </a:t>
            </a:r>
            <a:endParaRPr lang="en-US" sz="2600" dirty="0"/>
          </a:p>
        </p:txBody>
      </p:sp>
      <p:sp>
        <p:nvSpPr>
          <p:cNvPr id="3" name="Title 2">
            <a:extLst>
              <a:ext uri="{FF2B5EF4-FFF2-40B4-BE49-F238E27FC236}">
                <a16:creationId xmlns:a16="http://schemas.microsoft.com/office/drawing/2014/main" id="{59A199B3-130B-4324-BAC4-F2FC6EF23759}"/>
              </a:ext>
            </a:extLst>
          </p:cNvPr>
          <p:cNvSpPr>
            <a:spLocks noGrp="1"/>
          </p:cNvSpPr>
          <p:nvPr>
            <p:ph type="title"/>
          </p:nvPr>
        </p:nvSpPr>
        <p:spPr>
          <a:xfrm>
            <a:off x="609600" y="450088"/>
            <a:ext cx="10972800" cy="1252728"/>
          </a:xfrm>
        </p:spPr>
        <p:txBody>
          <a:bodyPr lIns="91440" tIns="45720" rIns="91440" bIns="45720" anchor="t"/>
          <a:lstStyle/>
          <a:p>
            <a:pPr algn="l"/>
            <a:r>
              <a:rPr lang="en-US" b="1" dirty="0">
                <a:solidFill>
                  <a:srgbClr val="002060"/>
                </a:solidFill>
                <a:latin typeface="Arial"/>
                <a:cs typeface="Arial"/>
              </a:rPr>
              <a:t>Work for In-between Month (May)</a:t>
            </a:r>
            <a:endParaRPr lang="en-US" b="1" dirty="0">
              <a:solidFill>
                <a:srgbClr val="002060"/>
              </a:solidFill>
            </a:endParaRPr>
          </a:p>
        </p:txBody>
      </p:sp>
    </p:spTree>
    <p:extLst>
      <p:ext uri="{BB962C8B-B14F-4D97-AF65-F5344CB8AC3E}">
        <p14:creationId xmlns:p14="http://schemas.microsoft.com/office/powerpoint/2010/main" val="3382155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ACFB87-FF98-4580-82AD-A206A8728989}"/>
              </a:ext>
            </a:extLst>
          </p:cNvPr>
          <p:cNvSpPr>
            <a:spLocks noGrp="1"/>
          </p:cNvSpPr>
          <p:nvPr>
            <p:ph idx="1"/>
          </p:nvPr>
        </p:nvSpPr>
        <p:spPr>
          <a:xfrm>
            <a:off x="1157111" y="1198685"/>
            <a:ext cx="9877777" cy="3450696"/>
          </a:xfrm>
        </p:spPr>
        <p:txBody>
          <a:bodyPr lIns="91440" tIns="45720" rIns="91440" bIns="45720" anchor="t"/>
          <a:lstStyle/>
          <a:p>
            <a:pPr marL="0" indent="0" algn="l" rtl="0" fontAlgn="base">
              <a:buNone/>
            </a:pP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sz="2800" b="0" i="0" u="none" strike="noStrike" dirty="0">
                <a:solidFill>
                  <a:srgbClr val="000000"/>
                </a:solidFill>
                <a:effectLst/>
                <a:latin typeface="Arial" panose="020B0604020202020204" pitchFamily="34" charset="0"/>
              </a:rPr>
              <a:t>HFNY CA - CQI Guide</a:t>
            </a:r>
            <a:r>
              <a:rPr lang="en-US" sz="2800" b="0" i="0" dirty="0">
                <a:solidFill>
                  <a:srgbClr val="000000"/>
                </a:solidFill>
                <a:effectLst/>
                <a:latin typeface="Arial" panose="020B0604020202020204" pitchFamily="34" charset="0"/>
              </a:rPr>
              <a:t>​</a:t>
            </a:r>
          </a:p>
          <a:p>
            <a:pPr lvl="1" fontAlgn="base">
              <a:buFont typeface="Courier New" panose="02070309020205020404" pitchFamily="49" charset="0"/>
              <a:buChar char="o"/>
            </a:pPr>
            <a:r>
              <a:rPr lang="en-US" b="0" i="0" u="sng" strike="noStrike" dirty="0">
                <a:solidFill>
                  <a:srgbClr val="0000FF"/>
                </a:solidFill>
                <a:effectLst/>
                <a:latin typeface="Arial" panose="020B0604020202020204" pitchFamily="34" charset="0"/>
                <a:hlinkClick r:id="rId3"/>
              </a:rPr>
              <a:t>HFNY Website Program Manager Tab</a:t>
            </a:r>
            <a:endParaRPr lang="en-US" dirty="0"/>
          </a:p>
          <a:p>
            <a:r>
              <a:rPr lang="en-US" sz="2800" dirty="0"/>
              <a:t>CQI Toolkit Handouts</a:t>
            </a:r>
          </a:p>
          <a:p>
            <a:r>
              <a:rPr lang="en-US" sz="2800" dirty="0">
                <a:hlinkClick r:id="rId4"/>
              </a:rPr>
              <a:t>Service Plan MIS Video</a:t>
            </a:r>
            <a:endParaRPr lang="en-US" sz="2800" dirty="0"/>
          </a:p>
        </p:txBody>
      </p:sp>
      <p:sp>
        <p:nvSpPr>
          <p:cNvPr id="3" name="Title 2">
            <a:extLst>
              <a:ext uri="{FF2B5EF4-FFF2-40B4-BE49-F238E27FC236}">
                <a16:creationId xmlns:a16="http://schemas.microsoft.com/office/drawing/2014/main" id="{237C112C-11E5-4AD7-AD48-A13B39D5933E}"/>
              </a:ext>
            </a:extLst>
          </p:cNvPr>
          <p:cNvSpPr>
            <a:spLocks noGrp="1"/>
          </p:cNvSpPr>
          <p:nvPr>
            <p:ph type="title"/>
          </p:nvPr>
        </p:nvSpPr>
        <p:spPr>
          <a:xfrm>
            <a:off x="609600" y="461593"/>
            <a:ext cx="10972800" cy="1252728"/>
          </a:xfrm>
        </p:spPr>
        <p:txBody>
          <a:bodyPr lIns="91440" tIns="45720" rIns="91440" bIns="45720" anchor="t"/>
          <a:lstStyle/>
          <a:p>
            <a:pPr algn="l"/>
            <a:r>
              <a:rPr lang="en-US" b="1">
                <a:solidFill>
                  <a:srgbClr val="002060"/>
                </a:solidFill>
                <a:latin typeface="Arial"/>
                <a:cs typeface="Arial"/>
              </a:rPr>
              <a:t>Additional Resources</a:t>
            </a:r>
          </a:p>
        </p:txBody>
      </p:sp>
    </p:spTree>
    <p:extLst>
      <p:ext uri="{BB962C8B-B14F-4D97-AF65-F5344CB8AC3E}">
        <p14:creationId xmlns:p14="http://schemas.microsoft.com/office/powerpoint/2010/main" val="3591917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8ECC1-F4AE-4309-8D59-238CE65EF61D}"/>
              </a:ext>
            </a:extLst>
          </p:cNvPr>
          <p:cNvSpPr>
            <a:spLocks noGrp="1"/>
          </p:cNvSpPr>
          <p:nvPr>
            <p:ph type="title"/>
          </p:nvPr>
        </p:nvSpPr>
        <p:spPr>
          <a:xfrm>
            <a:off x="723900" y="1143000"/>
            <a:ext cx="10629900" cy="2971800"/>
          </a:xfrm>
        </p:spPr>
        <p:txBody>
          <a:bodyPr>
            <a:normAutofit fontScale="90000"/>
          </a:bodyPr>
          <a:lstStyle/>
          <a:p>
            <a:r>
              <a:rPr lang="en-US" sz="6600"/>
              <a:t>Thank you!</a:t>
            </a:r>
            <a:br>
              <a:rPr lang="en-US" sz="6600">
                <a:solidFill>
                  <a:schemeClr val="tx1"/>
                </a:solidFill>
              </a:rPr>
            </a:br>
            <a:br>
              <a:rPr lang="en-US" sz="6600">
                <a:solidFill>
                  <a:schemeClr val="tx1"/>
                </a:solidFill>
              </a:rPr>
            </a:br>
            <a:r>
              <a:rPr lang="en-US" sz="6600">
                <a:solidFill>
                  <a:schemeClr val="tx1"/>
                </a:solidFill>
              </a:rPr>
              <a:t>What questions do you have? </a:t>
            </a:r>
            <a:br>
              <a:rPr lang="en-US" sz="6600">
                <a:solidFill>
                  <a:schemeClr val="tx1"/>
                </a:solidFill>
              </a:rPr>
            </a:br>
            <a:br>
              <a:rPr lang="en-US" sz="6600">
                <a:solidFill>
                  <a:schemeClr val="tx1"/>
                </a:solidFill>
              </a:rPr>
            </a:br>
            <a:r>
              <a:rPr lang="en-US" sz="6600"/>
              <a:t>W</a:t>
            </a:r>
            <a:r>
              <a:rPr lang="en-US" sz="6600">
                <a:solidFill>
                  <a:schemeClr val="tx1"/>
                </a:solidFill>
              </a:rPr>
              <a:t>e’ll see you </a:t>
            </a:r>
            <a:r>
              <a:rPr lang="en-US" sz="6600"/>
              <a:t>o</a:t>
            </a:r>
            <a:r>
              <a:rPr lang="en-US" sz="6600">
                <a:solidFill>
                  <a:schemeClr val="tx1"/>
                </a:solidFill>
              </a:rPr>
              <a:t>n June 15</a:t>
            </a:r>
            <a:r>
              <a:rPr lang="en-US" sz="6600" baseline="30000">
                <a:solidFill>
                  <a:schemeClr val="tx1"/>
                </a:solidFill>
              </a:rPr>
              <a:t>th</a:t>
            </a:r>
            <a:r>
              <a:rPr lang="en-US" sz="6600">
                <a:solidFill>
                  <a:schemeClr val="tx1"/>
                </a:solidFill>
              </a:rPr>
              <a:t>!</a:t>
            </a:r>
          </a:p>
        </p:txBody>
      </p:sp>
    </p:spTree>
    <p:extLst>
      <p:ext uri="{BB962C8B-B14F-4D97-AF65-F5344CB8AC3E}">
        <p14:creationId xmlns:p14="http://schemas.microsoft.com/office/powerpoint/2010/main" val="1807790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76F338-10D7-4578-A4C8-EA13A41A0217}"/>
              </a:ext>
            </a:extLst>
          </p:cNvPr>
          <p:cNvSpPr>
            <a:spLocks noGrp="1"/>
          </p:cNvSpPr>
          <p:nvPr>
            <p:ph type="title"/>
          </p:nvPr>
        </p:nvSpPr>
        <p:spPr>
          <a:xfrm>
            <a:off x="609600" y="461593"/>
            <a:ext cx="10972800" cy="1252728"/>
          </a:xfrm>
        </p:spPr>
        <p:txBody>
          <a:bodyPr lIns="91440" tIns="45720" rIns="91440" bIns="45720" anchor="t"/>
          <a:lstStyle/>
          <a:p>
            <a:pPr algn="l"/>
            <a:r>
              <a:rPr lang="en-US" b="1" dirty="0">
                <a:solidFill>
                  <a:srgbClr val="012D72"/>
                </a:solidFill>
                <a:latin typeface="Arial"/>
                <a:cs typeface="Arial"/>
              </a:rPr>
              <a:t>Timeline</a:t>
            </a:r>
          </a:p>
          <a:p>
            <a:endParaRPr lang="en-US" dirty="0"/>
          </a:p>
        </p:txBody>
      </p:sp>
      <p:sp>
        <p:nvSpPr>
          <p:cNvPr id="4" name="Oval 3">
            <a:extLst>
              <a:ext uri="{FF2B5EF4-FFF2-40B4-BE49-F238E27FC236}">
                <a16:creationId xmlns:a16="http://schemas.microsoft.com/office/drawing/2014/main" id="{60C715D9-F8D8-E33B-48E6-0E67E0D74643}"/>
              </a:ext>
            </a:extLst>
          </p:cNvPr>
          <p:cNvSpPr/>
          <p:nvPr/>
        </p:nvSpPr>
        <p:spPr>
          <a:xfrm>
            <a:off x="280147" y="1624852"/>
            <a:ext cx="1815352" cy="1804147"/>
          </a:xfrm>
          <a:prstGeom prst="ellipse">
            <a:avLst/>
          </a:prstGeom>
          <a:solidFill>
            <a:srgbClr val="012D72"/>
          </a:solidFill>
          <a:ln>
            <a:solidFill>
              <a:srgbClr val="012D7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January –</a:t>
            </a:r>
            <a:endParaRPr kumimoji="0" lang="en-US" sz="1800" b="1" i="0" u="none" strike="noStrike" kern="1200" cap="none" spc="0" normalizeH="0" baseline="0" noProof="0">
              <a:ln>
                <a:noFill/>
              </a:ln>
              <a:solidFill>
                <a:prstClr val="white"/>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 Regional Meeting Intro</a:t>
            </a:r>
            <a:endParaRPr kumimoji="0" lang="en-US" sz="1800" b="1" i="0" u="none" strike="noStrike" kern="1200" cap="none" spc="0" normalizeH="0" baseline="0" noProof="0">
              <a:ln>
                <a:noFill/>
              </a:ln>
              <a:solidFill>
                <a:prstClr val="white"/>
              </a:solidFill>
              <a:effectLst/>
              <a:uLnTx/>
              <a:uFillTx/>
              <a:latin typeface="Calibri"/>
              <a:ea typeface="+mn-ea"/>
              <a:cs typeface="Calibri"/>
            </a:endParaRPr>
          </a:p>
        </p:txBody>
      </p:sp>
      <p:sp>
        <p:nvSpPr>
          <p:cNvPr id="5" name="Oval 4">
            <a:extLst>
              <a:ext uri="{FF2B5EF4-FFF2-40B4-BE49-F238E27FC236}">
                <a16:creationId xmlns:a16="http://schemas.microsoft.com/office/drawing/2014/main" id="{D114CAFE-AB1F-1A37-09E6-D56C0C7B8CF0}"/>
              </a:ext>
            </a:extLst>
          </p:cNvPr>
          <p:cNvSpPr/>
          <p:nvPr/>
        </p:nvSpPr>
        <p:spPr>
          <a:xfrm>
            <a:off x="2442881" y="1624852"/>
            <a:ext cx="1815352" cy="180414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Calibri"/>
                <a:ea typeface="+mn-ea"/>
                <a:cs typeface="+mn-cs"/>
              </a:rPr>
              <a:t>February–</a:t>
            </a:r>
            <a:endParaRPr kumimoji="0" lang="en-US" sz="1800" b="1" i="0" u="none" strike="noStrike" kern="1200" cap="none" spc="0" normalizeH="0" baseline="0" noProof="0">
              <a:ln>
                <a:noFill/>
              </a:ln>
              <a:effectLst/>
              <a:uLnTx/>
              <a:uFillTx/>
              <a:latin typeface="Calibri"/>
              <a:ea typeface="+mn-ea"/>
              <a:cs typeface="Calibri"/>
            </a:endParaRPr>
          </a:p>
          <a:p>
            <a:pPr algn="ctr">
              <a:defRPr/>
            </a:pPr>
            <a:r>
              <a:rPr kumimoji="0" lang="en-US" sz="1800" b="1" i="0" u="none" strike="noStrike" kern="1200" cap="none" spc="0" normalizeH="0" baseline="0" noProof="0">
                <a:ln>
                  <a:noFill/>
                </a:ln>
                <a:effectLst/>
                <a:uLnTx/>
                <a:uFillTx/>
                <a:latin typeface="Calibri"/>
                <a:ea typeface="+mn-ea"/>
                <a:cs typeface="+mn-cs"/>
              </a:rPr>
              <a:t> Workshop #1</a:t>
            </a:r>
            <a:r>
              <a:rPr lang="en-US" b="1">
                <a:latin typeface="Calibri"/>
              </a:rPr>
              <a:t> : </a:t>
            </a:r>
            <a:r>
              <a:rPr lang="en-US" sz="1600">
                <a:ea typeface="+mn-lt"/>
                <a:cs typeface="+mn-lt"/>
              </a:rPr>
              <a:t>CQI Intro and Selecting Topic</a:t>
            </a:r>
            <a:endParaRPr kumimoji="0" lang="en-US" sz="1600" b="0" i="0" u="none" strike="noStrike" kern="1200" cap="none" spc="0" normalizeH="0" baseline="0" noProof="0">
              <a:ln>
                <a:noFill/>
              </a:ln>
              <a:effectLst/>
              <a:uLnTx/>
              <a:uFillTx/>
              <a:latin typeface="Calibri"/>
              <a:ea typeface="+mn-ea"/>
              <a:cs typeface="Calibri"/>
            </a:endParaRPr>
          </a:p>
        </p:txBody>
      </p:sp>
      <p:sp>
        <p:nvSpPr>
          <p:cNvPr id="6" name="Oval 5">
            <a:extLst>
              <a:ext uri="{FF2B5EF4-FFF2-40B4-BE49-F238E27FC236}">
                <a16:creationId xmlns:a16="http://schemas.microsoft.com/office/drawing/2014/main" id="{14128764-28D6-4F2E-D0B5-49B8963094B6}"/>
              </a:ext>
            </a:extLst>
          </p:cNvPr>
          <p:cNvSpPr/>
          <p:nvPr/>
        </p:nvSpPr>
        <p:spPr>
          <a:xfrm>
            <a:off x="4605617" y="1624851"/>
            <a:ext cx="1815352" cy="1804147"/>
          </a:xfrm>
          <a:prstGeom prst="ellipse">
            <a:avLst/>
          </a:prstGeom>
          <a:solidFill>
            <a:srgbClr val="012D72"/>
          </a:solidFill>
          <a:ln>
            <a:solidFill>
              <a:srgbClr val="012D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March–</a:t>
            </a:r>
            <a:endParaRPr kumimoji="0" lang="en-US" sz="1800" b="1" i="0" u="none" strike="noStrike" kern="1200" cap="none" spc="0" normalizeH="0" baseline="0" noProof="0">
              <a:ln>
                <a:noFill/>
              </a:ln>
              <a:solidFill>
                <a:prstClr val="white"/>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In-Between Month</a:t>
            </a:r>
            <a:endParaRPr kumimoji="0" lang="en-US" sz="1800" b="1" i="0" u="none" strike="noStrike" kern="1200" cap="none" spc="0" normalizeH="0" baseline="0" noProof="0">
              <a:ln>
                <a:noFill/>
              </a:ln>
              <a:solidFill>
                <a:prstClr val="white"/>
              </a:solidFill>
              <a:effectLst/>
              <a:uLnTx/>
              <a:uFillTx/>
              <a:latin typeface="Calibri"/>
              <a:ea typeface="+mn-ea"/>
              <a:cs typeface="Calibri"/>
            </a:endParaRPr>
          </a:p>
        </p:txBody>
      </p:sp>
      <p:sp>
        <p:nvSpPr>
          <p:cNvPr id="7" name="Oval 6">
            <a:extLst>
              <a:ext uri="{FF2B5EF4-FFF2-40B4-BE49-F238E27FC236}">
                <a16:creationId xmlns:a16="http://schemas.microsoft.com/office/drawing/2014/main" id="{507C8731-A38F-EDDC-DCF5-4F9AA8438D48}"/>
              </a:ext>
            </a:extLst>
          </p:cNvPr>
          <p:cNvSpPr/>
          <p:nvPr/>
        </p:nvSpPr>
        <p:spPr>
          <a:xfrm>
            <a:off x="6712322" y="1624852"/>
            <a:ext cx="1815352" cy="180414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Calibri"/>
                <a:ea typeface="+mn-ea"/>
                <a:cs typeface="+mn-cs"/>
              </a:rPr>
              <a:t>April–</a:t>
            </a:r>
            <a:endParaRPr kumimoji="0" lang="en-US" sz="1800" b="1" i="0" u="none" strike="noStrike" kern="1200" cap="none" spc="0" normalizeH="0" baseline="0" noProof="0">
              <a:ln>
                <a:noFill/>
              </a:ln>
              <a:effectLst/>
              <a:uLnTx/>
              <a:uFillTx/>
              <a:latin typeface="Calibri"/>
              <a:ea typeface="+mn-ea"/>
              <a:cs typeface="Calibri"/>
            </a:endParaRPr>
          </a:p>
          <a:p>
            <a:pPr algn="ctr">
              <a:defRPr/>
            </a:pPr>
            <a:r>
              <a:rPr kumimoji="0" lang="en-US" sz="1800" b="1" i="0" u="none" strike="noStrike" kern="1200" cap="none" spc="0" normalizeH="0" baseline="0" noProof="0">
                <a:ln>
                  <a:noFill/>
                </a:ln>
                <a:effectLst/>
                <a:uLnTx/>
                <a:uFillTx/>
                <a:latin typeface="Calibri"/>
                <a:ea typeface="+mn-ea"/>
                <a:cs typeface="+mn-cs"/>
              </a:rPr>
              <a:t> Workshop #2</a:t>
            </a:r>
            <a:r>
              <a:rPr lang="en-US" b="1">
                <a:latin typeface="Calibri"/>
              </a:rPr>
              <a:t>: </a:t>
            </a:r>
            <a:r>
              <a:rPr lang="en-US">
                <a:latin typeface="Calibri"/>
              </a:rPr>
              <a:t>Plan Do Study Act (PDSA)</a:t>
            </a:r>
            <a:endParaRPr kumimoji="0" lang="en-US" sz="1800" b="1" i="0" u="none" strike="noStrike" kern="1200" cap="none" spc="0" normalizeH="0" baseline="0" noProof="0">
              <a:ln>
                <a:noFill/>
              </a:ln>
              <a:effectLst/>
              <a:uLnTx/>
              <a:uFillTx/>
              <a:latin typeface="Calibri"/>
              <a:ea typeface="+mn-ea"/>
              <a:cs typeface="Calibri"/>
            </a:endParaRPr>
          </a:p>
        </p:txBody>
      </p:sp>
      <p:sp>
        <p:nvSpPr>
          <p:cNvPr id="9" name="Oval 8">
            <a:extLst>
              <a:ext uri="{FF2B5EF4-FFF2-40B4-BE49-F238E27FC236}">
                <a16:creationId xmlns:a16="http://schemas.microsoft.com/office/drawing/2014/main" id="{32F2BF74-45A7-F6C3-D7E4-C3884EFE64E9}"/>
              </a:ext>
            </a:extLst>
          </p:cNvPr>
          <p:cNvSpPr/>
          <p:nvPr/>
        </p:nvSpPr>
        <p:spPr>
          <a:xfrm>
            <a:off x="8875057" y="1624851"/>
            <a:ext cx="1815352" cy="1804147"/>
          </a:xfrm>
          <a:prstGeom prst="ellipse">
            <a:avLst/>
          </a:prstGeom>
          <a:solidFill>
            <a:srgbClr val="012D72"/>
          </a:solidFill>
          <a:ln>
            <a:solidFill>
              <a:srgbClr val="012D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May–</a:t>
            </a:r>
            <a:endParaRPr kumimoji="0" lang="en-US" sz="1800" b="1" i="0" u="none" strike="noStrike" kern="1200" cap="none" spc="0" normalizeH="0" baseline="0" noProof="0">
              <a:ln>
                <a:noFill/>
              </a:ln>
              <a:solidFill>
                <a:prstClr val="white"/>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In-Between Month</a:t>
            </a:r>
            <a:endParaRPr kumimoji="0" lang="en-US" sz="1800" b="1" i="0" u="none" strike="noStrike" kern="1200" cap="none" spc="0" normalizeH="0" baseline="0" noProof="0">
              <a:ln>
                <a:noFill/>
              </a:ln>
              <a:solidFill>
                <a:prstClr val="white"/>
              </a:solidFill>
              <a:effectLst/>
              <a:uLnTx/>
              <a:uFillTx/>
              <a:latin typeface="Calibri"/>
              <a:ea typeface="+mn-ea"/>
              <a:cs typeface="Calibri"/>
            </a:endParaRPr>
          </a:p>
        </p:txBody>
      </p:sp>
      <p:sp>
        <p:nvSpPr>
          <p:cNvPr id="10" name="Oval 9">
            <a:extLst>
              <a:ext uri="{FF2B5EF4-FFF2-40B4-BE49-F238E27FC236}">
                <a16:creationId xmlns:a16="http://schemas.microsoft.com/office/drawing/2014/main" id="{ACD1018E-24EC-DF5F-7796-6F7F1796A2BA}"/>
              </a:ext>
            </a:extLst>
          </p:cNvPr>
          <p:cNvSpPr/>
          <p:nvPr/>
        </p:nvSpPr>
        <p:spPr>
          <a:xfrm>
            <a:off x="280145" y="3664322"/>
            <a:ext cx="1815352" cy="180414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Calibri"/>
                <a:ea typeface="+mn-ea"/>
                <a:cs typeface="+mn-cs"/>
              </a:rPr>
              <a:t>June–</a:t>
            </a:r>
            <a:endParaRPr kumimoji="0" lang="en-US" sz="1800" b="1" i="0" u="none" strike="noStrike" kern="1200" cap="none" spc="0" normalizeH="0" baseline="0" noProof="0">
              <a:ln>
                <a:noFill/>
              </a:ln>
              <a:effectLst/>
              <a:uLnTx/>
              <a:uFillTx/>
              <a:latin typeface="Calibri"/>
              <a:ea typeface="+mn-ea"/>
              <a:cs typeface="Calibri"/>
            </a:endParaRPr>
          </a:p>
          <a:p>
            <a:pPr algn="ctr">
              <a:defRPr/>
            </a:pPr>
            <a:r>
              <a:rPr kumimoji="0" lang="en-US" sz="1800" b="1" i="0" u="none" strike="noStrike" kern="1200" cap="none" spc="0" normalizeH="0" baseline="0" noProof="0">
                <a:ln>
                  <a:noFill/>
                </a:ln>
                <a:effectLst/>
                <a:uLnTx/>
                <a:uFillTx/>
                <a:latin typeface="Calibri"/>
                <a:ea typeface="+mn-ea"/>
                <a:cs typeface="+mn-cs"/>
              </a:rPr>
              <a:t> Workshop #3</a:t>
            </a:r>
            <a:r>
              <a:rPr lang="en-US" b="1">
                <a:latin typeface="Calibri"/>
              </a:rPr>
              <a:t>: </a:t>
            </a:r>
            <a:r>
              <a:rPr lang="en-US">
                <a:latin typeface="Calibri"/>
              </a:rPr>
              <a:t>Lessons Learned</a:t>
            </a:r>
            <a:endParaRPr kumimoji="0" lang="en-US" sz="1800" i="0" u="none" strike="noStrike" kern="1200" cap="none" spc="0" normalizeH="0" baseline="0" noProof="0">
              <a:ln>
                <a:noFill/>
              </a:ln>
              <a:effectLst/>
              <a:uLnTx/>
              <a:uFillTx/>
              <a:latin typeface="Calibri"/>
              <a:ea typeface="+mn-ea"/>
              <a:cs typeface="Calibri"/>
            </a:endParaRPr>
          </a:p>
        </p:txBody>
      </p:sp>
      <p:sp>
        <p:nvSpPr>
          <p:cNvPr id="11" name="Oval 10">
            <a:extLst>
              <a:ext uri="{FF2B5EF4-FFF2-40B4-BE49-F238E27FC236}">
                <a16:creationId xmlns:a16="http://schemas.microsoft.com/office/drawing/2014/main" id="{4CB84D5F-A41A-088B-C139-FA1193D19EA2}"/>
              </a:ext>
            </a:extLst>
          </p:cNvPr>
          <p:cNvSpPr/>
          <p:nvPr/>
        </p:nvSpPr>
        <p:spPr>
          <a:xfrm>
            <a:off x="2442880" y="3664321"/>
            <a:ext cx="1815352" cy="1804147"/>
          </a:xfrm>
          <a:prstGeom prst="ellipse">
            <a:avLst/>
          </a:prstGeom>
          <a:solidFill>
            <a:srgbClr val="012D72"/>
          </a:solidFill>
          <a:ln>
            <a:solidFill>
              <a:srgbClr val="012D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July–</a:t>
            </a:r>
            <a:endParaRPr kumimoji="0" lang="en-US" sz="1800" b="1" i="0" u="none" strike="noStrike" kern="1200" cap="none" spc="0" normalizeH="0" baseline="0" noProof="0">
              <a:ln>
                <a:noFill/>
              </a:ln>
              <a:solidFill>
                <a:prstClr val="white"/>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In-Between Month</a:t>
            </a:r>
            <a:endParaRPr kumimoji="0" lang="en-US" sz="1800" b="1" i="0" u="none" strike="noStrike" kern="1200" cap="none" spc="0" normalizeH="0" baseline="0" noProof="0">
              <a:ln>
                <a:noFill/>
              </a:ln>
              <a:solidFill>
                <a:prstClr val="white"/>
              </a:solidFill>
              <a:effectLst/>
              <a:uLnTx/>
              <a:uFillTx/>
              <a:latin typeface="Calibri"/>
              <a:ea typeface="+mn-ea"/>
              <a:cs typeface="Calibri"/>
            </a:endParaRPr>
          </a:p>
        </p:txBody>
      </p:sp>
      <p:sp>
        <p:nvSpPr>
          <p:cNvPr id="12" name="Oval 11">
            <a:extLst>
              <a:ext uri="{FF2B5EF4-FFF2-40B4-BE49-F238E27FC236}">
                <a16:creationId xmlns:a16="http://schemas.microsoft.com/office/drawing/2014/main" id="{DE977A38-ADEF-0AED-2C39-017370C96D00}"/>
              </a:ext>
            </a:extLst>
          </p:cNvPr>
          <p:cNvSpPr/>
          <p:nvPr/>
        </p:nvSpPr>
        <p:spPr>
          <a:xfrm>
            <a:off x="4605615" y="3709145"/>
            <a:ext cx="1815352" cy="180414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Calibri"/>
                <a:ea typeface="+mn-ea"/>
                <a:cs typeface="+mn-cs"/>
              </a:rPr>
              <a:t>August–</a:t>
            </a:r>
            <a:endParaRPr kumimoji="0" lang="en-US" sz="1800" b="1" i="0" u="none" strike="noStrike" kern="1200" cap="none" spc="0" normalizeH="0" baseline="0" noProof="0">
              <a:ln>
                <a:noFill/>
              </a:ln>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Calibri"/>
                <a:ea typeface="+mn-ea"/>
                <a:cs typeface="+mn-cs"/>
              </a:rPr>
              <a:t> Workshop </a:t>
            </a:r>
            <a:r>
              <a:rPr kumimoji="0" lang="en-US" sz="1800" i="0" u="none" strike="noStrike" kern="1200" cap="none" spc="0" normalizeH="0" baseline="0" noProof="0">
                <a:ln>
                  <a:noFill/>
                </a:ln>
                <a:effectLst/>
                <a:uLnTx/>
                <a:uFillTx/>
                <a:latin typeface="Calibri"/>
                <a:ea typeface="+mn-ea"/>
                <a:cs typeface="+mn-cs"/>
              </a:rPr>
              <a:t>Office Hours</a:t>
            </a:r>
            <a:endParaRPr kumimoji="0" lang="en-US" sz="1800" i="0" u="none" strike="noStrike" kern="1200" cap="none" spc="0" normalizeH="0" baseline="0" noProof="0">
              <a:ln>
                <a:noFill/>
              </a:ln>
              <a:effectLst/>
              <a:uLnTx/>
              <a:uFillTx/>
              <a:latin typeface="Calibri"/>
              <a:ea typeface="+mn-ea"/>
              <a:cs typeface="Calibri"/>
            </a:endParaRPr>
          </a:p>
        </p:txBody>
      </p:sp>
      <p:sp>
        <p:nvSpPr>
          <p:cNvPr id="13" name="Oval 12">
            <a:extLst>
              <a:ext uri="{FF2B5EF4-FFF2-40B4-BE49-F238E27FC236}">
                <a16:creationId xmlns:a16="http://schemas.microsoft.com/office/drawing/2014/main" id="{8F0A04B3-41E6-24C6-41D8-BB06256084A8}"/>
              </a:ext>
            </a:extLst>
          </p:cNvPr>
          <p:cNvSpPr/>
          <p:nvPr/>
        </p:nvSpPr>
        <p:spPr>
          <a:xfrm>
            <a:off x="6734733" y="3765174"/>
            <a:ext cx="1815352" cy="1804147"/>
          </a:xfrm>
          <a:prstGeom prst="ellipse">
            <a:avLst/>
          </a:prstGeom>
          <a:solidFill>
            <a:srgbClr val="012D72"/>
          </a:solidFill>
          <a:ln>
            <a:solidFill>
              <a:srgbClr val="012D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September–</a:t>
            </a:r>
            <a:endParaRPr kumimoji="0" lang="en-US" sz="1800" b="1" i="0" u="none" strike="noStrike" kern="1200" cap="none" spc="0" normalizeH="0" baseline="0" noProof="0" dirty="0">
              <a:ln>
                <a:noFill/>
              </a:ln>
              <a:solidFill>
                <a:prstClr val="white"/>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In-Between Month</a:t>
            </a:r>
            <a:endParaRPr kumimoji="0" lang="en-US" sz="1800" b="1" i="0" u="none" strike="noStrike" kern="1200" cap="none" spc="0" normalizeH="0" baseline="0" noProof="0" dirty="0">
              <a:ln>
                <a:noFill/>
              </a:ln>
              <a:solidFill>
                <a:prstClr val="white"/>
              </a:solidFill>
              <a:effectLst/>
              <a:uLnTx/>
              <a:uFillTx/>
              <a:latin typeface="Calibri"/>
              <a:ea typeface="+mn-ea"/>
              <a:cs typeface="Calibri"/>
            </a:endParaRPr>
          </a:p>
        </p:txBody>
      </p:sp>
      <p:sp>
        <p:nvSpPr>
          <p:cNvPr id="15" name="Oval 14">
            <a:extLst>
              <a:ext uri="{FF2B5EF4-FFF2-40B4-BE49-F238E27FC236}">
                <a16:creationId xmlns:a16="http://schemas.microsoft.com/office/drawing/2014/main" id="{B31E26E4-A192-BC32-694B-EC62C8186362}"/>
              </a:ext>
            </a:extLst>
          </p:cNvPr>
          <p:cNvSpPr/>
          <p:nvPr/>
        </p:nvSpPr>
        <p:spPr>
          <a:xfrm>
            <a:off x="8875056" y="3709144"/>
            <a:ext cx="1815352" cy="180414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Calibri"/>
                <a:ea typeface="+mn-ea"/>
                <a:cs typeface="+mn-cs"/>
              </a:rPr>
              <a:t>October–</a:t>
            </a:r>
            <a:endParaRPr kumimoji="0" lang="en-US" sz="1800" b="1" i="0" u="none" strike="noStrike" kern="1200" cap="none" spc="0" normalizeH="0" baseline="0" noProof="0">
              <a:ln>
                <a:noFill/>
              </a:ln>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Calibri"/>
                <a:ea typeface="+mn-ea"/>
                <a:cs typeface="+mn-cs"/>
              </a:rPr>
              <a:t> Workshop </a:t>
            </a:r>
            <a:r>
              <a:rPr kumimoji="0" lang="en-US" sz="1800" i="0" u="none" strike="noStrike" kern="1200" cap="none" spc="0" normalizeH="0" baseline="0" noProof="0">
                <a:ln>
                  <a:noFill/>
                </a:ln>
                <a:effectLst/>
                <a:uLnTx/>
                <a:uFillTx/>
                <a:latin typeface="Calibri"/>
                <a:ea typeface="+mn-ea"/>
                <a:cs typeface="+mn-cs"/>
              </a:rPr>
              <a:t>Office Hours</a:t>
            </a:r>
            <a:endParaRPr kumimoji="0" lang="en-US" sz="1800" i="0" u="none" strike="noStrike" kern="1200" cap="none" spc="0" normalizeH="0" baseline="0" noProof="0">
              <a:ln>
                <a:noFill/>
              </a:ln>
              <a:effectLst/>
              <a:uLnTx/>
              <a:uFillTx/>
              <a:latin typeface="Calibri"/>
              <a:ea typeface="+mn-ea"/>
              <a:cs typeface="Calibri"/>
            </a:endParaRPr>
          </a:p>
        </p:txBody>
      </p:sp>
      <p:sp>
        <p:nvSpPr>
          <p:cNvPr id="8" name="Oval 7">
            <a:extLst>
              <a:ext uri="{FF2B5EF4-FFF2-40B4-BE49-F238E27FC236}">
                <a16:creationId xmlns:a16="http://schemas.microsoft.com/office/drawing/2014/main" id="{702D5476-8AB3-6329-254D-235DA3ED8EF9}"/>
              </a:ext>
            </a:extLst>
          </p:cNvPr>
          <p:cNvSpPr/>
          <p:nvPr/>
        </p:nvSpPr>
        <p:spPr>
          <a:xfrm>
            <a:off x="6470149" y="1367562"/>
            <a:ext cx="2355727" cy="2321340"/>
          </a:xfrm>
          <a:prstGeom prst="ellipse">
            <a:avLst/>
          </a:prstGeom>
          <a:solidFill>
            <a:srgbClr val="FFFFFF">
              <a:alpha val="0"/>
            </a:srgb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7" name="Graphic 13" descr="Checkmark with solid fill">
            <a:extLst>
              <a:ext uri="{FF2B5EF4-FFF2-40B4-BE49-F238E27FC236}">
                <a16:creationId xmlns:a16="http://schemas.microsoft.com/office/drawing/2014/main" id="{979F434D-C5E2-86D6-E00C-5DE9894C99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94378" y="1878127"/>
            <a:ext cx="1112355" cy="1112355"/>
          </a:xfrm>
          <a:prstGeom prst="rect">
            <a:avLst/>
          </a:prstGeom>
        </p:spPr>
      </p:pic>
      <p:pic>
        <p:nvPicPr>
          <p:cNvPr id="19" name="Graphic 13" descr="Checkmark with solid fill">
            <a:extLst>
              <a:ext uri="{FF2B5EF4-FFF2-40B4-BE49-F238E27FC236}">
                <a16:creationId xmlns:a16="http://schemas.microsoft.com/office/drawing/2014/main" id="{30594A61-8FD3-470E-90AA-659D4F5A27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643" y="1878126"/>
            <a:ext cx="1112355" cy="1112355"/>
          </a:xfrm>
          <a:prstGeom prst="rect">
            <a:avLst/>
          </a:prstGeom>
        </p:spPr>
      </p:pic>
      <p:pic>
        <p:nvPicPr>
          <p:cNvPr id="20" name="Graphic 13" descr="Checkmark with solid fill">
            <a:extLst>
              <a:ext uri="{FF2B5EF4-FFF2-40B4-BE49-F238E27FC236}">
                <a16:creationId xmlns:a16="http://schemas.microsoft.com/office/drawing/2014/main" id="{A88FC460-EDC2-4176-8C57-081D01DA3B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57113" y="1900539"/>
            <a:ext cx="1112355" cy="1112355"/>
          </a:xfrm>
          <a:prstGeom prst="rect">
            <a:avLst/>
          </a:prstGeom>
        </p:spPr>
      </p:pic>
    </p:spTree>
    <p:extLst>
      <p:ext uri="{BB962C8B-B14F-4D97-AF65-F5344CB8AC3E}">
        <p14:creationId xmlns:p14="http://schemas.microsoft.com/office/powerpoint/2010/main" val="341600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746D43-88FC-4E44-9D4B-6AB3A03FF15C}"/>
              </a:ext>
            </a:extLst>
          </p:cNvPr>
          <p:cNvSpPr>
            <a:spLocks noGrp="1"/>
          </p:cNvSpPr>
          <p:nvPr>
            <p:ph idx="1"/>
          </p:nvPr>
        </p:nvSpPr>
        <p:spPr>
          <a:xfrm>
            <a:off x="1182511" y="1545192"/>
            <a:ext cx="10049596" cy="3888454"/>
          </a:xfrm>
        </p:spPr>
        <p:txBody>
          <a:bodyPr lIns="91440" tIns="45720" rIns="91440" bIns="45720" anchor="t"/>
          <a:lstStyle/>
          <a:p>
            <a:r>
              <a:rPr lang="en-US" sz="2800" dirty="0">
                <a:latin typeface="Arial"/>
                <a:cs typeface="Arial"/>
              </a:rPr>
              <a:t>Reflect on your process of forming your CQI Team. Who participated? What roles did they fill? How did you create safety for your CQI Team? Did you establish group rules?</a:t>
            </a:r>
          </a:p>
          <a:p>
            <a:r>
              <a:rPr lang="en-US" sz="2800" dirty="0">
                <a:latin typeface="Arial"/>
                <a:cs typeface="Arial"/>
              </a:rPr>
              <a:t>How did you include inclusion and equity while developing your SMARTIE goals, and AIM Statement? </a:t>
            </a:r>
          </a:p>
          <a:p>
            <a:r>
              <a:rPr lang="en-US" sz="2800" dirty="0">
                <a:latin typeface="Arial"/>
                <a:cs typeface="Arial"/>
              </a:rPr>
              <a:t>Share what was helpful for your program to your group and note what you might not have thought about for these processes till you heard it from other programs. </a:t>
            </a:r>
          </a:p>
        </p:txBody>
      </p:sp>
      <p:sp>
        <p:nvSpPr>
          <p:cNvPr id="3" name="Title 2">
            <a:extLst>
              <a:ext uri="{FF2B5EF4-FFF2-40B4-BE49-F238E27FC236}">
                <a16:creationId xmlns:a16="http://schemas.microsoft.com/office/drawing/2014/main" id="{123C770F-A39B-4D11-B5AE-D596B56B1831}"/>
              </a:ext>
            </a:extLst>
          </p:cNvPr>
          <p:cNvSpPr>
            <a:spLocks noGrp="1"/>
          </p:cNvSpPr>
          <p:nvPr>
            <p:ph type="title"/>
          </p:nvPr>
        </p:nvSpPr>
        <p:spPr>
          <a:xfrm>
            <a:off x="609600" y="464431"/>
            <a:ext cx="10972800" cy="1252728"/>
          </a:xfrm>
        </p:spPr>
        <p:txBody>
          <a:bodyPr lIns="91440" tIns="45720" rIns="91440" bIns="45720" anchor="t"/>
          <a:lstStyle/>
          <a:p>
            <a:pPr algn="l"/>
            <a:r>
              <a:rPr lang="en-US" b="1">
                <a:solidFill>
                  <a:srgbClr val="002060"/>
                </a:solidFill>
                <a:latin typeface="Arial"/>
                <a:cs typeface="Arial"/>
              </a:rPr>
              <a:t>Breakout Room Discussion</a:t>
            </a:r>
            <a:r>
              <a:rPr lang="en-US">
                <a:solidFill>
                  <a:srgbClr val="002060"/>
                </a:solidFill>
                <a:latin typeface="Arial"/>
                <a:cs typeface="Arial"/>
              </a:rPr>
              <a:t> </a:t>
            </a:r>
            <a:endParaRPr lang="en-US"/>
          </a:p>
        </p:txBody>
      </p:sp>
    </p:spTree>
    <p:extLst>
      <p:ext uri="{BB962C8B-B14F-4D97-AF65-F5344CB8AC3E}">
        <p14:creationId xmlns:p14="http://schemas.microsoft.com/office/powerpoint/2010/main" val="1158191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9C335F-31BE-40C8-AD90-7864C8119B5F}"/>
              </a:ext>
            </a:extLst>
          </p:cNvPr>
          <p:cNvSpPr>
            <a:spLocks noGrp="1"/>
          </p:cNvSpPr>
          <p:nvPr>
            <p:ph type="title"/>
          </p:nvPr>
        </p:nvSpPr>
        <p:spPr>
          <a:xfrm>
            <a:off x="609599" y="492073"/>
            <a:ext cx="10972800" cy="1252728"/>
          </a:xfrm>
        </p:spPr>
        <p:txBody>
          <a:bodyPr lIns="91440" tIns="45720" rIns="91440" bIns="45720" anchor="t"/>
          <a:lstStyle/>
          <a:p>
            <a:pPr algn="l"/>
            <a:r>
              <a:rPr lang="en-US" b="1">
                <a:solidFill>
                  <a:srgbClr val="012D72"/>
                </a:solidFill>
              </a:rPr>
              <a:t>Overview of CQI Process</a:t>
            </a:r>
          </a:p>
        </p:txBody>
      </p:sp>
      <p:graphicFrame>
        <p:nvGraphicFramePr>
          <p:cNvPr id="4" name="Diagram 3">
            <a:extLst>
              <a:ext uri="{FF2B5EF4-FFF2-40B4-BE49-F238E27FC236}">
                <a16:creationId xmlns:a16="http://schemas.microsoft.com/office/drawing/2014/main" id="{557B3771-06AD-4196-B918-4CEBA1C11B32}"/>
              </a:ext>
            </a:extLst>
          </p:cNvPr>
          <p:cNvGraphicFramePr/>
          <p:nvPr>
            <p:extLst>
              <p:ext uri="{D42A27DB-BD31-4B8C-83A1-F6EECF244321}">
                <p14:modId xmlns:p14="http://schemas.microsoft.com/office/powerpoint/2010/main" val="1566414585"/>
              </p:ext>
            </p:extLst>
          </p:nvPr>
        </p:nvGraphicFramePr>
        <p:xfrm>
          <a:off x="1544917" y="1591056"/>
          <a:ext cx="9102165" cy="4508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Down 1">
            <a:extLst>
              <a:ext uri="{FF2B5EF4-FFF2-40B4-BE49-F238E27FC236}">
                <a16:creationId xmlns:a16="http://schemas.microsoft.com/office/drawing/2014/main" id="{B4B75525-AA4A-4231-9E70-8D221090B7E0}"/>
              </a:ext>
            </a:extLst>
          </p:cNvPr>
          <p:cNvSpPr/>
          <p:nvPr/>
        </p:nvSpPr>
        <p:spPr>
          <a:xfrm>
            <a:off x="6610350" y="1352550"/>
            <a:ext cx="1409700" cy="1491234"/>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18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9CA30D-C80A-4E9A-9D8C-F3EAE581B37B}"/>
              </a:ext>
            </a:extLst>
          </p:cNvPr>
          <p:cNvSpPr>
            <a:spLocks noGrp="1"/>
          </p:cNvSpPr>
          <p:nvPr>
            <p:ph idx="1"/>
          </p:nvPr>
        </p:nvSpPr>
        <p:spPr>
          <a:xfrm>
            <a:off x="1157111" y="1524000"/>
            <a:ext cx="9877777" cy="3450696"/>
          </a:xfrm>
        </p:spPr>
        <p:txBody>
          <a:bodyPr lIns="91440" tIns="45720" rIns="91440" bIns="45720" anchor="t"/>
          <a:lstStyle/>
          <a:p>
            <a:r>
              <a:rPr lang="en-US" sz="2400" dirty="0">
                <a:latin typeface="Arial"/>
                <a:cs typeface="Arial"/>
              </a:rPr>
              <a:t>Plan-Do-Study-Act (PDSA)</a:t>
            </a:r>
          </a:p>
          <a:p>
            <a:pPr lvl="1"/>
            <a:r>
              <a:rPr lang="en-US" sz="2400" dirty="0">
                <a:latin typeface="Arial"/>
                <a:cs typeface="Arial"/>
              </a:rPr>
              <a:t>A cycle of activities used to achieve process of system improvement</a:t>
            </a:r>
            <a:endParaRPr lang="en-US" sz="2400" dirty="0"/>
          </a:p>
          <a:p>
            <a:pPr lvl="1"/>
            <a:endParaRPr lang="en-US" sz="2400" dirty="0"/>
          </a:p>
          <a:p>
            <a:r>
              <a:rPr lang="en-US" sz="2400" dirty="0">
                <a:latin typeface="Arial"/>
                <a:cs typeface="Arial"/>
              </a:rPr>
              <a:t>Benefits of PDSA</a:t>
            </a:r>
          </a:p>
          <a:p>
            <a:pPr lvl="1" fontAlgn="base"/>
            <a:r>
              <a:rPr lang="en-US" sz="2400" dirty="0">
                <a:latin typeface="Arial"/>
                <a:cs typeface="Arial"/>
              </a:rPr>
              <a:t>Scientific approach to improvement​</a:t>
            </a:r>
          </a:p>
          <a:p>
            <a:pPr lvl="1" fontAlgn="base"/>
            <a:r>
              <a:rPr lang="en-US" sz="2400" dirty="0">
                <a:latin typeface="Arial"/>
                <a:cs typeface="Arial"/>
              </a:rPr>
              <a:t>Process is structured and organized</a:t>
            </a:r>
          </a:p>
          <a:p>
            <a:pPr lvl="1" fontAlgn="base"/>
            <a:r>
              <a:rPr lang="en-US" sz="2400" dirty="0">
                <a:latin typeface="Arial"/>
                <a:cs typeface="Arial"/>
              </a:rPr>
              <a:t>Quickly identifies effective solutions</a:t>
            </a:r>
          </a:p>
          <a:p>
            <a:pPr lvl="1" fontAlgn="base"/>
            <a:r>
              <a:rPr lang="en-US" sz="2400" dirty="0">
                <a:latin typeface="Arial"/>
                <a:cs typeface="Arial"/>
              </a:rPr>
              <a:t>Reduces waste with small scale testing ​</a:t>
            </a:r>
          </a:p>
          <a:p>
            <a:pPr lvl="1" fontAlgn="base"/>
            <a:r>
              <a:rPr lang="en-US" sz="2400" dirty="0">
                <a:latin typeface="Arial"/>
                <a:cs typeface="Arial"/>
              </a:rPr>
              <a:t>Facilitates learning and sharing of ideas through regular documentation</a:t>
            </a:r>
            <a:endParaRPr lang="en-US" sz="2400" dirty="0"/>
          </a:p>
          <a:p>
            <a:endParaRPr lang="en-US" sz="2400" dirty="0"/>
          </a:p>
        </p:txBody>
      </p:sp>
      <p:sp>
        <p:nvSpPr>
          <p:cNvPr id="3" name="Title 2">
            <a:extLst>
              <a:ext uri="{FF2B5EF4-FFF2-40B4-BE49-F238E27FC236}">
                <a16:creationId xmlns:a16="http://schemas.microsoft.com/office/drawing/2014/main" id="{161A818C-54A6-4A67-9EF3-D50E7F0E08ED}"/>
              </a:ext>
            </a:extLst>
          </p:cNvPr>
          <p:cNvSpPr>
            <a:spLocks noGrp="1"/>
          </p:cNvSpPr>
          <p:nvPr>
            <p:ph type="title"/>
          </p:nvPr>
        </p:nvSpPr>
        <p:spPr>
          <a:xfrm>
            <a:off x="607141" y="528828"/>
            <a:ext cx="10972800" cy="1252728"/>
          </a:xfrm>
        </p:spPr>
        <p:txBody>
          <a:bodyPr/>
          <a:lstStyle/>
          <a:p>
            <a:pPr algn="l"/>
            <a:r>
              <a:rPr lang="en-US" b="1">
                <a:solidFill>
                  <a:srgbClr val="012D72"/>
                </a:solidFill>
              </a:rPr>
              <a:t>Plan-Do-Study-Act</a:t>
            </a:r>
          </a:p>
        </p:txBody>
      </p:sp>
      <p:graphicFrame>
        <p:nvGraphicFramePr>
          <p:cNvPr id="5" name="Content Placeholder 5">
            <a:extLst>
              <a:ext uri="{FF2B5EF4-FFF2-40B4-BE49-F238E27FC236}">
                <a16:creationId xmlns:a16="http://schemas.microsoft.com/office/drawing/2014/main" id="{B18CDAAF-3EB4-44EC-9AFB-9A18A9F97712}"/>
              </a:ext>
            </a:extLst>
          </p:cNvPr>
          <p:cNvGraphicFramePr>
            <a:graphicFrameLocks/>
          </p:cNvGraphicFramePr>
          <p:nvPr/>
        </p:nvGraphicFramePr>
        <p:xfrm>
          <a:off x="8436874" y="2417229"/>
          <a:ext cx="3143067" cy="2649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4983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7A64A7-E54C-49C4-A0AD-3497A62765A4}"/>
              </a:ext>
            </a:extLst>
          </p:cNvPr>
          <p:cNvSpPr>
            <a:spLocks noGrp="1"/>
          </p:cNvSpPr>
          <p:nvPr>
            <p:ph type="title"/>
          </p:nvPr>
        </p:nvSpPr>
        <p:spPr>
          <a:xfrm>
            <a:off x="609599" y="574996"/>
            <a:ext cx="10972800" cy="1252728"/>
          </a:xfrm>
        </p:spPr>
        <p:txBody>
          <a:bodyPr/>
          <a:lstStyle/>
          <a:p>
            <a:pPr algn="l"/>
            <a:r>
              <a:rPr lang="en-US" b="1">
                <a:solidFill>
                  <a:srgbClr val="012D72"/>
                </a:solidFill>
              </a:rPr>
              <a:t>Root Cause Analysis</a:t>
            </a:r>
          </a:p>
        </p:txBody>
      </p:sp>
      <p:sp>
        <p:nvSpPr>
          <p:cNvPr id="11" name="Content Placeholder 1">
            <a:extLst>
              <a:ext uri="{FF2B5EF4-FFF2-40B4-BE49-F238E27FC236}">
                <a16:creationId xmlns:a16="http://schemas.microsoft.com/office/drawing/2014/main" id="{96D778FE-D0A9-4203-AF7C-4E97E51AA135}"/>
              </a:ext>
            </a:extLst>
          </p:cNvPr>
          <p:cNvSpPr>
            <a:spLocks noGrp="1"/>
          </p:cNvSpPr>
          <p:nvPr>
            <p:ph idx="1"/>
          </p:nvPr>
        </p:nvSpPr>
        <p:spPr>
          <a:xfrm>
            <a:off x="609599" y="1391146"/>
            <a:ext cx="6249719" cy="4891858"/>
          </a:xfrm>
        </p:spPr>
        <p:txBody>
          <a:bodyPr lIns="91440" tIns="45720" rIns="91440" bIns="45720" anchor="t"/>
          <a:lstStyle/>
          <a:p>
            <a:r>
              <a:rPr lang="en-US" sz="2000"/>
              <a:t>Identifies causes associated with a problem of interest​ </a:t>
            </a:r>
            <a:r>
              <a:rPr lang="en-US" sz="2000">
                <a:latin typeface="Arial"/>
                <a:cs typeface="Arial"/>
              </a:rPr>
              <a:t>– Treats cause and not symptoms</a:t>
            </a:r>
          </a:p>
          <a:p>
            <a:endParaRPr lang="en-US" sz="2000"/>
          </a:p>
          <a:p>
            <a:r>
              <a:rPr lang="en-US" sz="2000">
                <a:latin typeface="Arial"/>
                <a:cs typeface="Arial"/>
              </a:rPr>
              <a:t>Detects why issue is present</a:t>
            </a:r>
          </a:p>
          <a:p>
            <a:endParaRPr lang="en-US" sz="2000">
              <a:latin typeface="Arial"/>
              <a:cs typeface="Arial"/>
            </a:endParaRPr>
          </a:p>
          <a:p>
            <a:r>
              <a:rPr lang="en-US" sz="2000">
                <a:latin typeface="Arial"/>
                <a:cs typeface="Arial"/>
              </a:rPr>
              <a:t>Core Principles of Root Cause Analysis</a:t>
            </a:r>
          </a:p>
          <a:p>
            <a:pPr marL="800100" lvl="1" indent="-342900">
              <a:buFont typeface="+mj-lt"/>
              <a:buAutoNum type="arabicPeriod"/>
            </a:pPr>
            <a:r>
              <a:rPr lang="en-US" sz="2000">
                <a:latin typeface="Arial"/>
                <a:cs typeface="Arial"/>
              </a:rPr>
              <a:t>All team members have the same goals </a:t>
            </a:r>
          </a:p>
          <a:p>
            <a:pPr marL="800100" lvl="1" indent="-342900">
              <a:buFont typeface="+mj-lt"/>
              <a:buAutoNum type="arabicPeriod"/>
            </a:pPr>
            <a:r>
              <a:rPr lang="en-US" sz="2000">
                <a:latin typeface="Arial"/>
                <a:cs typeface="Arial"/>
              </a:rPr>
              <a:t>Focus on processes not individuals   </a:t>
            </a:r>
          </a:p>
          <a:p>
            <a:pPr marL="800100" lvl="1" indent="-342900">
              <a:buFont typeface="+mj-lt"/>
              <a:buAutoNum type="arabicPeriod"/>
            </a:pPr>
            <a:r>
              <a:rPr lang="en-US" sz="2000">
                <a:latin typeface="Arial"/>
                <a:cs typeface="Arial"/>
              </a:rPr>
              <a:t>Use open and honest communication and learn from experiences  </a:t>
            </a:r>
          </a:p>
          <a:p>
            <a:pPr marL="800100" lvl="1" indent="-342900">
              <a:buFont typeface="+mj-lt"/>
              <a:buAutoNum type="arabicPeriod"/>
            </a:pPr>
            <a:r>
              <a:rPr lang="en-US" sz="2000">
                <a:latin typeface="Arial"/>
                <a:cs typeface="Arial"/>
              </a:rPr>
              <a:t>Decisions based on data and facts  </a:t>
            </a:r>
          </a:p>
          <a:p>
            <a:pPr marL="800100" lvl="1" indent="-342900">
              <a:buFont typeface="+mj-lt"/>
              <a:buAutoNum type="arabicPeriod"/>
            </a:pPr>
            <a:r>
              <a:rPr lang="en-US" sz="2000">
                <a:latin typeface="Arial"/>
                <a:cs typeface="Arial"/>
              </a:rPr>
              <a:t>Family focus   </a:t>
            </a:r>
          </a:p>
          <a:p>
            <a:pPr marL="800100" lvl="1" indent="-342900">
              <a:buFont typeface="+mj-lt"/>
              <a:buAutoNum type="arabicPeriod"/>
            </a:pPr>
            <a:r>
              <a:rPr lang="en-US" sz="2000">
                <a:latin typeface="Arial"/>
                <a:cs typeface="Arial"/>
              </a:rPr>
              <a:t>Systems thinking </a:t>
            </a:r>
          </a:p>
          <a:p>
            <a:endParaRPr lang="en-US"/>
          </a:p>
        </p:txBody>
      </p:sp>
      <p:pic>
        <p:nvPicPr>
          <p:cNvPr id="9" name="Picture 8" descr="Diagram&#10;&#10;Description automatically generated">
            <a:extLst>
              <a:ext uri="{FF2B5EF4-FFF2-40B4-BE49-F238E27FC236}">
                <a16:creationId xmlns:a16="http://schemas.microsoft.com/office/drawing/2014/main" id="{D74761A4-651E-4FCD-93AC-56698EC1E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7183" y="1030394"/>
            <a:ext cx="4667351" cy="4797212"/>
          </a:xfrm>
          <a:prstGeom prst="rect">
            <a:avLst/>
          </a:prstGeom>
        </p:spPr>
      </p:pic>
    </p:spTree>
    <p:extLst>
      <p:ext uri="{BB962C8B-B14F-4D97-AF65-F5344CB8AC3E}">
        <p14:creationId xmlns:p14="http://schemas.microsoft.com/office/powerpoint/2010/main" val="93052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2AFA9C-46B9-C0FA-C9D4-9A68EF934FD8}"/>
              </a:ext>
            </a:extLst>
          </p:cNvPr>
          <p:cNvSpPr>
            <a:spLocks noGrp="1"/>
          </p:cNvSpPr>
          <p:nvPr>
            <p:ph idx="1"/>
          </p:nvPr>
        </p:nvSpPr>
        <p:spPr>
          <a:xfrm>
            <a:off x="609600" y="1735926"/>
            <a:ext cx="9737028" cy="4783746"/>
          </a:xfrm>
        </p:spPr>
        <p:txBody>
          <a:bodyPr/>
          <a:lstStyle/>
          <a:p>
            <a:pPr marL="514350" indent="-514350">
              <a:buAutoNum type="arabicPeriod"/>
            </a:pPr>
            <a:r>
              <a:rPr lang="en-US" dirty="0"/>
              <a:t>Reiterate your topic</a:t>
            </a:r>
          </a:p>
          <a:p>
            <a:pPr marL="514350" indent="-514350">
              <a:buAutoNum type="arabicPeriod"/>
            </a:pPr>
            <a:r>
              <a:rPr lang="en-US" dirty="0"/>
              <a:t>(Re)Gather data </a:t>
            </a:r>
          </a:p>
          <a:p>
            <a:pPr marL="514350" indent="-514350">
              <a:buAutoNum type="arabicPeriod"/>
            </a:pPr>
            <a:r>
              <a:rPr lang="en-US" dirty="0"/>
              <a:t>Identify causal factors </a:t>
            </a:r>
          </a:p>
          <a:p>
            <a:pPr marL="514350" indent="-514350">
              <a:buAutoNum type="arabicPeriod"/>
            </a:pPr>
            <a:r>
              <a:rPr lang="en-US" dirty="0"/>
              <a:t>Determine the root cause(s)</a:t>
            </a:r>
          </a:p>
          <a:p>
            <a:pPr marL="914400" lvl="1" indent="-514350"/>
            <a:r>
              <a:rPr lang="en-US" dirty="0"/>
              <a:t>Using your Root Cause Tools</a:t>
            </a:r>
          </a:p>
          <a:p>
            <a:pPr marL="514350" indent="-514350">
              <a:buAutoNum type="arabicPeriod"/>
            </a:pPr>
            <a:r>
              <a:rPr lang="en-US" dirty="0"/>
              <a:t>Develop change strategy</a:t>
            </a:r>
          </a:p>
          <a:p>
            <a:pPr marL="0" indent="0">
              <a:buNone/>
            </a:pPr>
            <a:endParaRPr lang="en-US" dirty="0"/>
          </a:p>
        </p:txBody>
      </p:sp>
      <p:sp>
        <p:nvSpPr>
          <p:cNvPr id="3" name="Title 2">
            <a:extLst>
              <a:ext uri="{FF2B5EF4-FFF2-40B4-BE49-F238E27FC236}">
                <a16:creationId xmlns:a16="http://schemas.microsoft.com/office/drawing/2014/main" id="{C2B93FED-F75F-FC8B-2F0A-D786930C0838}"/>
              </a:ext>
            </a:extLst>
          </p:cNvPr>
          <p:cNvSpPr>
            <a:spLocks noGrp="1"/>
          </p:cNvSpPr>
          <p:nvPr>
            <p:ph type="title"/>
          </p:nvPr>
        </p:nvSpPr>
        <p:spPr/>
        <p:txBody>
          <a:bodyPr/>
          <a:lstStyle/>
          <a:p>
            <a:pPr algn="l"/>
            <a:r>
              <a:rPr lang="en-US" b="1">
                <a:solidFill>
                  <a:srgbClr val="012D72"/>
                </a:solidFill>
              </a:rPr>
              <a:t>Root Cause Analysis – Steps to Conduct Analysis</a:t>
            </a:r>
            <a:endParaRPr lang="en-US"/>
          </a:p>
        </p:txBody>
      </p:sp>
    </p:spTree>
    <p:extLst>
      <p:ext uri="{BB962C8B-B14F-4D97-AF65-F5344CB8AC3E}">
        <p14:creationId xmlns:p14="http://schemas.microsoft.com/office/powerpoint/2010/main" val="3415565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7A64A7-E54C-49C4-A0AD-3497A62765A4}"/>
              </a:ext>
            </a:extLst>
          </p:cNvPr>
          <p:cNvSpPr>
            <a:spLocks noGrp="1"/>
          </p:cNvSpPr>
          <p:nvPr>
            <p:ph type="title"/>
          </p:nvPr>
        </p:nvSpPr>
        <p:spPr>
          <a:xfrm>
            <a:off x="609599" y="574996"/>
            <a:ext cx="10972800" cy="1252728"/>
          </a:xfrm>
        </p:spPr>
        <p:txBody>
          <a:bodyPr/>
          <a:lstStyle/>
          <a:p>
            <a:pPr algn="l"/>
            <a:r>
              <a:rPr lang="en-US" b="1" dirty="0">
                <a:solidFill>
                  <a:srgbClr val="012D72"/>
                </a:solidFill>
              </a:rPr>
              <a:t>Root Cause Analysis - Tools</a:t>
            </a:r>
          </a:p>
        </p:txBody>
      </p:sp>
      <p:grpSp>
        <p:nvGrpSpPr>
          <p:cNvPr id="13" name="Group 12">
            <a:extLst>
              <a:ext uri="{FF2B5EF4-FFF2-40B4-BE49-F238E27FC236}">
                <a16:creationId xmlns:a16="http://schemas.microsoft.com/office/drawing/2014/main" id="{D3687A61-A547-49D8-8DAA-1DE5A8A64194}"/>
              </a:ext>
            </a:extLst>
          </p:cNvPr>
          <p:cNvGrpSpPr/>
          <p:nvPr/>
        </p:nvGrpSpPr>
        <p:grpSpPr>
          <a:xfrm>
            <a:off x="199412" y="1459156"/>
            <a:ext cx="11793176" cy="4319074"/>
            <a:chOff x="137817" y="1940142"/>
            <a:chExt cx="11444582" cy="3980674"/>
          </a:xfrm>
        </p:grpSpPr>
        <p:pic>
          <p:nvPicPr>
            <p:cNvPr id="4" name="Content Placeholder 8">
              <a:extLst>
                <a:ext uri="{FF2B5EF4-FFF2-40B4-BE49-F238E27FC236}">
                  <a16:creationId xmlns:a16="http://schemas.microsoft.com/office/drawing/2014/main" id="{A5814DB3-367F-494E-A8C9-BA6AF8F08CF4}"/>
                </a:ext>
              </a:extLst>
            </p:cNvPr>
            <p:cNvPicPr>
              <a:picLocks noChangeAspect="1"/>
            </p:cNvPicPr>
            <p:nvPr/>
          </p:nvPicPr>
          <p:blipFill rotWithShape="1">
            <a:blip r:embed="rId3"/>
            <a:srcRect l="-1" r="61" b="7589"/>
            <a:stretch/>
          </p:blipFill>
          <p:spPr>
            <a:xfrm>
              <a:off x="137817" y="1940142"/>
              <a:ext cx="3027070" cy="3014362"/>
            </a:xfrm>
            <a:prstGeom prst="rect">
              <a:avLst/>
            </a:prstGeom>
          </p:spPr>
        </p:pic>
        <p:pic>
          <p:nvPicPr>
            <p:cNvPr id="5" name="Picture 2" descr="25 Great Fishbone Diagram Templates &amp; Examples [Word, Excel, PPT]">
              <a:extLst>
                <a:ext uri="{FF2B5EF4-FFF2-40B4-BE49-F238E27FC236}">
                  <a16:creationId xmlns:a16="http://schemas.microsoft.com/office/drawing/2014/main" id="{5E7EACE4-F94C-47D5-A20F-215DB820FE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9139" y="2440080"/>
              <a:ext cx="4813959" cy="24797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A1BBF41-32F2-4BCB-A39B-249196637E1F}"/>
                </a:ext>
              </a:extLst>
            </p:cNvPr>
            <p:cNvPicPr>
              <a:picLocks noChangeAspect="1"/>
            </p:cNvPicPr>
            <p:nvPr/>
          </p:nvPicPr>
          <p:blipFill>
            <a:blip r:embed="rId5"/>
            <a:stretch>
              <a:fillRect/>
            </a:stretch>
          </p:blipFill>
          <p:spPr>
            <a:xfrm>
              <a:off x="8555329" y="2323652"/>
              <a:ext cx="3027070" cy="2894345"/>
            </a:xfrm>
            <a:prstGeom prst="rect">
              <a:avLst/>
            </a:prstGeom>
          </p:spPr>
        </p:pic>
        <p:sp>
          <p:nvSpPr>
            <p:cNvPr id="7" name="TextBox 6">
              <a:extLst>
                <a:ext uri="{FF2B5EF4-FFF2-40B4-BE49-F238E27FC236}">
                  <a16:creationId xmlns:a16="http://schemas.microsoft.com/office/drawing/2014/main" id="{C422608F-8B1E-428C-9D75-FEAF6E436C59}"/>
                </a:ext>
              </a:extLst>
            </p:cNvPr>
            <p:cNvSpPr txBox="1"/>
            <p:nvPr/>
          </p:nvSpPr>
          <p:spPr>
            <a:xfrm>
              <a:off x="693462" y="5551483"/>
              <a:ext cx="1882588" cy="369333"/>
            </a:xfrm>
            <a:prstGeom prst="rect">
              <a:avLst/>
            </a:prstGeom>
            <a:noFill/>
          </p:spPr>
          <p:txBody>
            <a:bodyPr wrap="square" rtlCol="0">
              <a:spAutoFit/>
            </a:bodyPr>
            <a:lstStyle/>
            <a:p>
              <a:pPr algn="ctr"/>
              <a:r>
                <a:rPr lang="en-US"/>
                <a:t>5 Whys</a:t>
              </a:r>
            </a:p>
          </p:txBody>
        </p:sp>
        <p:sp>
          <p:nvSpPr>
            <p:cNvPr id="8" name="TextBox 7">
              <a:extLst>
                <a:ext uri="{FF2B5EF4-FFF2-40B4-BE49-F238E27FC236}">
                  <a16:creationId xmlns:a16="http://schemas.microsoft.com/office/drawing/2014/main" id="{6E8ADFDB-2530-4F0D-A637-DD45C39D6C52}"/>
                </a:ext>
              </a:extLst>
            </p:cNvPr>
            <p:cNvSpPr txBox="1"/>
            <p:nvPr/>
          </p:nvSpPr>
          <p:spPr>
            <a:xfrm>
              <a:off x="4677122" y="5502845"/>
              <a:ext cx="2157187" cy="417969"/>
            </a:xfrm>
            <a:prstGeom prst="rect">
              <a:avLst/>
            </a:prstGeom>
            <a:noFill/>
          </p:spPr>
          <p:txBody>
            <a:bodyPr wrap="square" rtlCol="0">
              <a:spAutoFit/>
            </a:bodyPr>
            <a:lstStyle/>
            <a:p>
              <a:pPr algn="ctr"/>
              <a:r>
                <a:rPr lang="en-US"/>
                <a:t>Fishbone Diagram</a:t>
              </a:r>
            </a:p>
          </p:txBody>
        </p:sp>
        <p:sp>
          <p:nvSpPr>
            <p:cNvPr id="12" name="TextBox 11">
              <a:extLst>
                <a:ext uri="{FF2B5EF4-FFF2-40B4-BE49-F238E27FC236}">
                  <a16:creationId xmlns:a16="http://schemas.microsoft.com/office/drawing/2014/main" id="{0E190C60-EDA3-4303-8BF4-ABD212F9A198}"/>
                </a:ext>
              </a:extLst>
            </p:cNvPr>
            <p:cNvSpPr txBox="1"/>
            <p:nvPr/>
          </p:nvSpPr>
          <p:spPr>
            <a:xfrm>
              <a:off x="9127570" y="5551484"/>
              <a:ext cx="1882588" cy="369332"/>
            </a:xfrm>
            <a:prstGeom prst="rect">
              <a:avLst/>
            </a:prstGeom>
            <a:noFill/>
          </p:spPr>
          <p:txBody>
            <a:bodyPr wrap="square" rtlCol="0">
              <a:spAutoFit/>
            </a:bodyPr>
            <a:lstStyle/>
            <a:p>
              <a:pPr algn="ctr"/>
              <a:r>
                <a:rPr lang="en-US"/>
                <a:t>Brainstorming</a:t>
              </a:r>
            </a:p>
          </p:txBody>
        </p:sp>
      </p:grpSp>
    </p:spTree>
    <p:extLst>
      <p:ext uri="{BB962C8B-B14F-4D97-AF65-F5344CB8AC3E}">
        <p14:creationId xmlns:p14="http://schemas.microsoft.com/office/powerpoint/2010/main" val="2951562333"/>
      </p:ext>
    </p:extLst>
  </p:cSld>
  <p:clrMapOvr>
    <a:masterClrMapping/>
  </p:clrMapOvr>
</p:sld>
</file>

<file path=ppt/theme/theme1.xml><?xml version="1.0" encoding="utf-8"?>
<a:theme xmlns:a="http://schemas.openxmlformats.org/drawingml/2006/main" name="OCF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6196</Words>
  <Application>Microsoft Office PowerPoint</Application>
  <PresentationFormat>Widescreen</PresentationFormat>
  <Paragraphs>313</Paragraphs>
  <Slides>25</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Arial,Sans-Serif</vt:lpstr>
      <vt:lpstr>Calibri</vt:lpstr>
      <vt:lpstr>Courier New</vt:lpstr>
      <vt:lpstr>OCFS</vt:lpstr>
      <vt:lpstr>Content Master</vt:lpstr>
      <vt:lpstr>Continuous Quality Improvement (CQI)– Plan Do Study Act (PDSA) Cycles</vt:lpstr>
      <vt:lpstr>Overview</vt:lpstr>
      <vt:lpstr>Timeline </vt:lpstr>
      <vt:lpstr>Breakout Room Discussion </vt:lpstr>
      <vt:lpstr>Overview of CQI Process</vt:lpstr>
      <vt:lpstr>Plan-Do-Study-Act</vt:lpstr>
      <vt:lpstr>Root Cause Analysis</vt:lpstr>
      <vt:lpstr>Root Cause Analysis – Steps to Conduct Analysis</vt:lpstr>
      <vt:lpstr>Root Cause Analysis - Tools</vt:lpstr>
      <vt:lpstr>Root Cause Analysis – Tools – 5 Whys</vt:lpstr>
      <vt:lpstr>Root Cause Analysis – Tools – Fishbone </vt:lpstr>
      <vt:lpstr>Root Cause Analysis – Tools – Brain Storming</vt:lpstr>
      <vt:lpstr>Root Cause Analysis</vt:lpstr>
      <vt:lpstr>Plan</vt:lpstr>
      <vt:lpstr>Do</vt:lpstr>
      <vt:lpstr>Study</vt:lpstr>
      <vt:lpstr>Act</vt:lpstr>
      <vt:lpstr>PowerPoint Presentation</vt:lpstr>
      <vt:lpstr>PowerPoint Presentation</vt:lpstr>
      <vt:lpstr>Review MIS CQI Module</vt:lpstr>
      <vt:lpstr>SERVICE PLAN OVERVIEW (PCANY)</vt:lpstr>
      <vt:lpstr>SERVICE PLAN Resources (PCANY)</vt:lpstr>
      <vt:lpstr>Work for In-between Month (May)</vt:lpstr>
      <vt:lpstr>Additional Resources</vt:lpstr>
      <vt:lpstr>Thank you!  What questions do you have?   We’ll see you on June 15th!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Quality Improvement (CQI)– Introduction to CQI</dc:title>
  <dc:creator>Shelley, Walter (OCFS)</dc:creator>
  <cp:lastModifiedBy>Shelley, Walter (OCFS)</cp:lastModifiedBy>
  <cp:revision>15</cp:revision>
  <dcterms:created xsi:type="dcterms:W3CDTF">2023-02-27T15:33:51Z</dcterms:created>
  <dcterms:modified xsi:type="dcterms:W3CDTF">2023-04-25T12:51:52Z</dcterms:modified>
</cp:coreProperties>
</file>